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0" r:id="rId1"/>
  </p:sld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  <p:sldId id="264" r:id="rId9"/>
    <p:sldId id="265" r:id="rId10"/>
    <p:sldId id="266" r:id="rId11"/>
    <p:sldId id="267" r:id="rId12"/>
    <p:sldId id="268" r:id="rId13"/>
    <p:sldId id="270" r:id="rId14"/>
    <p:sldId id="269" r:id="rId15"/>
    <p:sldId id="271" r:id="rId16"/>
    <p:sldId id="272" r:id="rId17"/>
    <p:sldId id="273" r:id="rId18"/>
    <p:sldId id="275" r:id="rId19"/>
    <p:sldId id="274" r:id="rId20"/>
  </p:sldIdLst>
  <p:sldSz cx="12192000" cy="6858000"/>
  <p:notesSz cx="6858000" cy="9144000"/>
  <p:defaultTextStyle>
    <a:defPPr>
      <a:defRPr lang="LID4096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0" d="100"/>
          <a:sy n="70" d="100"/>
        </p:scale>
        <p:origin x="73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8D7368D-31D9-8101-473D-CD39E706FD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796401" y="3378954"/>
            <a:ext cx="6394567" cy="3479046"/>
          </a:xfrm>
          <a:custGeom>
            <a:avLst/>
            <a:gdLst>
              <a:gd name="connsiteX0" fmla="*/ 5171297 w 6394567"/>
              <a:gd name="connsiteY0" fmla="*/ 284 h 3479046"/>
              <a:gd name="connsiteX1" fmla="*/ 6394290 w 6394567"/>
              <a:gd name="connsiteY1" fmla="*/ 430072 h 3479046"/>
              <a:gd name="connsiteX2" fmla="*/ 6394567 w 6394567"/>
              <a:gd name="connsiteY2" fmla="*/ 430316 h 3479046"/>
              <a:gd name="connsiteX3" fmla="*/ 6394567 w 6394567"/>
              <a:gd name="connsiteY3" fmla="*/ 3479046 h 3479046"/>
              <a:gd name="connsiteX4" fmla="*/ 0 w 6394567"/>
              <a:gd name="connsiteY4" fmla="*/ 3479046 h 3479046"/>
              <a:gd name="connsiteX5" fmla="*/ 3916974 w 6394567"/>
              <a:gd name="connsiteY5" fmla="*/ 405504 h 3479046"/>
              <a:gd name="connsiteX6" fmla="*/ 3959456 w 6394567"/>
              <a:gd name="connsiteY6" fmla="*/ 373857 h 3479046"/>
              <a:gd name="connsiteX7" fmla="*/ 5052215 w 6394567"/>
              <a:gd name="connsiteY7" fmla="*/ 1756 h 3479046"/>
              <a:gd name="connsiteX8" fmla="*/ 5171297 w 6394567"/>
              <a:gd name="connsiteY8" fmla="*/ 284 h 3479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94567" h="3479046">
                <a:moveTo>
                  <a:pt x="5171297" y="284"/>
                </a:moveTo>
                <a:cubicBezTo>
                  <a:pt x="5607674" y="7531"/>
                  <a:pt x="6039042" y="153650"/>
                  <a:pt x="6394290" y="430072"/>
                </a:cubicBezTo>
                <a:lnTo>
                  <a:pt x="6394567" y="430316"/>
                </a:lnTo>
                <a:lnTo>
                  <a:pt x="6394567" y="3479046"/>
                </a:lnTo>
                <a:lnTo>
                  <a:pt x="0" y="3479046"/>
                </a:lnTo>
                <a:lnTo>
                  <a:pt x="3916974" y="405504"/>
                </a:lnTo>
                <a:lnTo>
                  <a:pt x="3959456" y="373857"/>
                </a:lnTo>
                <a:cubicBezTo>
                  <a:pt x="4291086" y="139664"/>
                  <a:pt x="4671097" y="17528"/>
                  <a:pt x="5052215" y="1756"/>
                </a:cubicBezTo>
                <a:cubicBezTo>
                  <a:pt x="5091916" y="114"/>
                  <a:pt x="5131627" y="-375"/>
                  <a:pt x="5171297" y="284"/>
                </a:cubicBezTo>
                <a:close/>
              </a:path>
            </a:pathLst>
          </a:custGeom>
          <a:gradFill>
            <a:gsLst>
              <a:gs pos="39000">
                <a:schemeClr val="bg2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F32C74-82F4-2A29-889B-EF23CEE6AA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6801" y="1122363"/>
            <a:ext cx="6211185" cy="2305246"/>
          </a:xfr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ACADD6-278F-604C-8A38-BBBAFC6754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6802" y="3549048"/>
            <a:ext cx="5029198" cy="1956278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43946B-3F5A-C916-B62B-8D5938EA82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3/14/2023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86539F-2DB8-FCDA-C884-9C3CD29B8C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DAA7B3-5D3B-D493-8F6F-1FEBB8576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2119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50D2E-0561-F284-F89A-AAE3CD09A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936841"/>
            <a:ext cx="10239338" cy="95366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657C4C-16EC-2477-6332-830F53011D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69848" y="2139696"/>
            <a:ext cx="10239338" cy="367768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0940D3-6996-1C08-F1AF-87C3546579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3/14/2023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3676C3-588F-B636-8CE0-AA2CBFBCE9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CEF8A9-EB1E-B344-A4B8-B58D06336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3801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DEF3A28-33E4-2796-AE7A-1234569F5CE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844950" y="1081177"/>
            <a:ext cx="2508849" cy="463382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D185FC-2BBB-E997-A5CD-F2C6CF6B7C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66800" y="1081177"/>
            <a:ext cx="7505700" cy="463382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314B3C-96CD-071C-C2AD-2C7E04F819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3/14/2023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AA2B04-F5E0-C5A3-C77D-6AE9A9E913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155BC2-C712-C4A4-50EC-E10D88344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0285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A4769-9A55-AF9B-4CE4-DFA07E711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E45D9E-DBB4-B890-88D5-B4C03599EC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E15260-1C0B-A965-3114-D7C40D18BD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3/14/2023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AAF4D1-0334-3F24-69B4-06C7BD7426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8BA76D-3B8B-429D-9B32-54D6A6297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684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8D9C414-4A2F-78AF-ED60-6130D4C563B3}"/>
              </a:ext>
            </a:extLst>
          </p:cNvPr>
          <p:cNvSpPr/>
          <p:nvPr/>
        </p:nvSpPr>
        <p:spPr>
          <a:xfrm>
            <a:off x="6284115" y="3378954"/>
            <a:ext cx="5907885" cy="3479046"/>
          </a:xfrm>
          <a:custGeom>
            <a:avLst/>
            <a:gdLst>
              <a:gd name="connsiteX0" fmla="*/ 5171297 w 5907885"/>
              <a:gd name="connsiteY0" fmla="*/ 284 h 3479046"/>
              <a:gd name="connsiteX1" fmla="*/ 5813217 w 5907885"/>
              <a:gd name="connsiteY1" fmla="*/ 114238 h 3479046"/>
              <a:gd name="connsiteX2" fmla="*/ 5907885 w 5907885"/>
              <a:gd name="connsiteY2" fmla="*/ 151524 h 3479046"/>
              <a:gd name="connsiteX3" fmla="*/ 5907885 w 5907885"/>
              <a:gd name="connsiteY3" fmla="*/ 3479046 h 3479046"/>
              <a:gd name="connsiteX4" fmla="*/ 0 w 5907885"/>
              <a:gd name="connsiteY4" fmla="*/ 3479046 h 3479046"/>
              <a:gd name="connsiteX5" fmla="*/ 3916974 w 5907885"/>
              <a:gd name="connsiteY5" fmla="*/ 405504 h 3479046"/>
              <a:gd name="connsiteX6" fmla="*/ 3959456 w 5907885"/>
              <a:gd name="connsiteY6" fmla="*/ 373857 h 3479046"/>
              <a:gd name="connsiteX7" fmla="*/ 5052215 w 5907885"/>
              <a:gd name="connsiteY7" fmla="*/ 1756 h 3479046"/>
              <a:gd name="connsiteX8" fmla="*/ 5171297 w 5907885"/>
              <a:gd name="connsiteY8" fmla="*/ 284 h 3479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907885" h="3479046">
                <a:moveTo>
                  <a:pt x="5171297" y="284"/>
                </a:moveTo>
                <a:cubicBezTo>
                  <a:pt x="5389485" y="3908"/>
                  <a:pt x="5606422" y="42249"/>
                  <a:pt x="5813217" y="114238"/>
                </a:cubicBezTo>
                <a:lnTo>
                  <a:pt x="5907885" y="151524"/>
                </a:lnTo>
                <a:lnTo>
                  <a:pt x="5907885" y="3479046"/>
                </a:lnTo>
                <a:lnTo>
                  <a:pt x="0" y="3479046"/>
                </a:lnTo>
                <a:lnTo>
                  <a:pt x="3916974" y="405504"/>
                </a:lnTo>
                <a:lnTo>
                  <a:pt x="3959456" y="373857"/>
                </a:lnTo>
                <a:cubicBezTo>
                  <a:pt x="4291086" y="139664"/>
                  <a:pt x="4671097" y="17528"/>
                  <a:pt x="5052215" y="1756"/>
                </a:cubicBezTo>
                <a:cubicBezTo>
                  <a:pt x="5091916" y="114"/>
                  <a:pt x="5131627" y="-375"/>
                  <a:pt x="5171297" y="284"/>
                </a:cubicBezTo>
                <a:close/>
              </a:path>
            </a:pathLst>
          </a:custGeom>
          <a:gradFill>
            <a:gsLst>
              <a:gs pos="23000">
                <a:schemeClr val="bg2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3410AE4-7FC7-589E-B6D3-0DA7B5FC5CE3}"/>
              </a:ext>
            </a:extLst>
          </p:cNvPr>
          <p:cNvSpPr/>
          <p:nvPr/>
        </p:nvSpPr>
        <p:spPr>
          <a:xfrm flipH="1" flipV="1">
            <a:off x="0" y="0"/>
            <a:ext cx="2923855" cy="1479128"/>
          </a:xfrm>
          <a:custGeom>
            <a:avLst/>
            <a:gdLst>
              <a:gd name="connsiteX0" fmla="*/ 2923855 w 2923855"/>
              <a:gd name="connsiteY0" fmla="*/ 1479128 h 1479128"/>
              <a:gd name="connsiteX1" fmla="*/ 0 w 2923855"/>
              <a:gd name="connsiteY1" fmla="*/ 1479128 h 1479128"/>
              <a:gd name="connsiteX2" fmla="*/ 1368245 w 2923855"/>
              <a:gd name="connsiteY2" fmla="*/ 405504 h 1479128"/>
              <a:gd name="connsiteX3" fmla="*/ 1410727 w 2923855"/>
              <a:gd name="connsiteY3" fmla="*/ 373857 h 1479128"/>
              <a:gd name="connsiteX4" fmla="*/ 2503486 w 2923855"/>
              <a:gd name="connsiteY4" fmla="*/ 1756 h 1479128"/>
              <a:gd name="connsiteX5" fmla="*/ 2622568 w 2923855"/>
              <a:gd name="connsiteY5" fmla="*/ 284 h 1479128"/>
              <a:gd name="connsiteX6" fmla="*/ 2785835 w 2923855"/>
              <a:gd name="connsiteY6" fmla="*/ 9494 h 1479128"/>
              <a:gd name="connsiteX7" fmla="*/ 2923855 w 2923855"/>
              <a:gd name="connsiteY7" fmla="*/ 28352 h 1479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23855" h="1479128">
                <a:moveTo>
                  <a:pt x="2923855" y="1479128"/>
                </a:moveTo>
                <a:lnTo>
                  <a:pt x="0" y="1479128"/>
                </a:lnTo>
                <a:lnTo>
                  <a:pt x="1368245" y="405504"/>
                </a:lnTo>
                <a:lnTo>
                  <a:pt x="1410727" y="373857"/>
                </a:lnTo>
                <a:cubicBezTo>
                  <a:pt x="1742357" y="139664"/>
                  <a:pt x="2122368" y="17528"/>
                  <a:pt x="2503486" y="1756"/>
                </a:cubicBezTo>
                <a:cubicBezTo>
                  <a:pt x="2543187" y="114"/>
                  <a:pt x="2582898" y="-375"/>
                  <a:pt x="2622568" y="284"/>
                </a:cubicBezTo>
                <a:cubicBezTo>
                  <a:pt x="2677115" y="1190"/>
                  <a:pt x="2731584" y="4266"/>
                  <a:pt x="2785835" y="9494"/>
                </a:cubicBezTo>
                <a:lnTo>
                  <a:pt x="2923855" y="28352"/>
                </a:lnTo>
                <a:close/>
              </a:path>
            </a:pathLst>
          </a:custGeom>
          <a:gradFill>
            <a:gsLst>
              <a:gs pos="33000">
                <a:schemeClr val="bg2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381CBD-08D9-3C9A-7620-24F2D64048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709738"/>
            <a:ext cx="6455434" cy="2981274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D5AE2B-1716-CEEC-73F8-E81F591925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6800" y="4759252"/>
            <a:ext cx="5397260" cy="955748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CF3052-6EE8-979F-04FB-1B8DF81F29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3/14/2023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986285-161A-6869-27C2-0A159C2344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7ED64F-5DAB-238D-C34A-1DCCB1222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9744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F484D0-7460-7B08-F1EE-96EABE4021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799" y="936841"/>
            <a:ext cx="10092477" cy="95366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80B7F9-8ECB-7079-A11E-51D3903E2B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66800" y="2117341"/>
            <a:ext cx="4809482" cy="37601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E97161-CAF5-CA48-D814-7ACD43AB99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9795" y="2117341"/>
            <a:ext cx="4809482" cy="37601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3BD680-4E7A-5155-3CAE-6BD44EE8BA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3/14/2023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6A152D-EFF2-B3AA-3F25-14E113673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BD6032-FD7A-BFFD-9BE5-48EDBEFBD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4244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47F4D-4855-340E-03F3-4860885EC6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963283"/>
            <a:ext cx="10096500" cy="91600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CEB472-7426-C288-B5F6-0A1232DCED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6801" y="1879287"/>
            <a:ext cx="4739628" cy="582117"/>
          </a:xfrm>
        </p:spPr>
        <p:txBody>
          <a:bodyPr anchor="b">
            <a:noAutofit/>
          </a:bodyPr>
          <a:lstStyle>
            <a:lvl1pPr marL="0" indent="0">
              <a:buNone/>
              <a:defRPr sz="1400" b="1" cap="all" spc="25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194F9C-B6FA-97C3-F618-0CF956CB53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66801" y="2505075"/>
            <a:ext cx="4739628" cy="33896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8F5665C-7910-AFA2-350F-42C06ED5AF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00330" y="1879287"/>
            <a:ext cx="4762970" cy="582117"/>
          </a:xfrm>
        </p:spPr>
        <p:txBody>
          <a:bodyPr anchor="b">
            <a:noAutofit/>
          </a:bodyPr>
          <a:lstStyle>
            <a:lvl1pPr marL="0" indent="0">
              <a:buNone/>
              <a:defRPr sz="1400" b="1" cap="all" spc="25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D71352E-1DE0-F0CD-6F81-1D8FF59C2B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00330" y="2505075"/>
            <a:ext cx="4762970" cy="33896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D38F7E4-7D9E-4736-3269-4F0C469961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3/14/2023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18386CF-9A84-8D2A-BC47-C951DD994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980844D-FE1F-49E7-3BBD-527FB72EC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4026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EF691C-93A5-1364-00A9-A470C289F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357223"/>
            <a:ext cx="8886884" cy="1043078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6E055BD-4154-B9D1-0B5B-B1E3A06B6B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3/14/2023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2A9E4A-03D1-7A8B-233D-014A3248F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2CEFC4-D276-DF45-F395-F5BD2EA70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6675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12C0AD-76F4-FCE4-2717-0A9AA4351B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3/14/2023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E83BB66-3F41-7F1D-5108-B3F679A88E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AA6DA0-07AE-4BE4-B82F-7936D0E3E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1677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BFB75-C953-0BD0-4E2E-7177674262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770626"/>
            <a:ext cx="3705225" cy="1286774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E1AA52-60F3-40F2-673B-5848F4253F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075426"/>
            <a:ext cx="5980112" cy="476837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0167E8-C561-5A72-AED3-442F66DDEE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66800" y="2057400"/>
            <a:ext cx="370522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DBFED3-7CB3-1B8B-9504-13A121CAD0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3/14/2023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2456C9-19A0-4441-B1AF-B7AFBF642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8898EA-84CC-411C-0012-D31495369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4627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C1E10-1458-2553-05B4-313F7E26D2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782128"/>
            <a:ext cx="3705225" cy="1275272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3C0F677-F177-6DED-1920-685B9D9FF2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143000"/>
            <a:ext cx="5980112" cy="4572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4D1CB1-2109-480E-8904-4077C94D6E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66800" y="2057400"/>
            <a:ext cx="3705225" cy="36576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B0DB38-7CB9-2140-BC21-6D2E7DD0B6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3/14/2023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B448AD-3B1D-4B5E-CAB9-BB5FD2CDEB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EEF53D-CF5A-87A2-E973-3B8CCDEBA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3676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21F4A25-A386-9574-775C-E5E5F9FC3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936841"/>
            <a:ext cx="8886884" cy="9536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F7885F-2B7B-74DB-9996-E0ACEBC9DB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9848" y="2139696"/>
            <a:ext cx="8883836" cy="36776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04F519-BA47-2B81-CC1C-7E1F119EC69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477379" y="4629744"/>
            <a:ext cx="26535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1E351CED-465B-40B5-ADCE-957C918F227B}" type="datetimeFigureOut">
              <a:rPr lang="en-US" smtClean="0"/>
              <a:t>3/14/2023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952D7B-C352-1630-4C3D-7D5983C04D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610602" y="6318446"/>
            <a:ext cx="27431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6E04F0-DF9B-480B-CC46-BAE7A81FB7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6318446"/>
            <a:ext cx="6156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 b="1">
                <a:solidFill>
                  <a:schemeClr val="tx1"/>
                </a:solidFill>
              </a:defRPr>
            </a:lvl1pPr>
          </a:lstStyle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5823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5" r:id="rId1"/>
    <p:sldLayoutId id="2147483786" r:id="rId2"/>
    <p:sldLayoutId id="2147483787" r:id="rId3"/>
    <p:sldLayoutId id="2147483788" r:id="rId4"/>
    <p:sldLayoutId id="2147483789" r:id="rId5"/>
    <p:sldLayoutId id="2147483783" r:id="rId6"/>
    <p:sldLayoutId id="2147483779" r:id="rId7"/>
    <p:sldLayoutId id="2147483780" r:id="rId8"/>
    <p:sldLayoutId id="2147483781" r:id="rId9"/>
    <p:sldLayoutId id="2147483782" r:id="rId10"/>
    <p:sldLayoutId id="214748378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28600" algn="l" defTabSz="914400" rtl="0" eaLnBrk="1" latinLnBrk="0" hangingPunct="1">
        <a:lnSpc>
          <a:spcPct val="120000"/>
        </a:lnSpc>
        <a:spcBef>
          <a:spcPts val="500"/>
        </a:spcBef>
        <a:buFont typeface="Neue Haas Grotesk Text Pro" panose="020B050402020202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7724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Neue Haas Grotesk Text Pro" panose="020B0504020202020204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css-tricks.com/snippets/css/a-guide-to-flexbox/" TargetMode="External"/><Relationship Id="rId2" Type="http://schemas.openxmlformats.org/officeDocument/2006/relationships/hyperlink" Target="https://www.freecodecamp.org/news/css-flexbox-tutorial-with-cheatsheet/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joshwcomeau.com/css/interactive-guide-to-flexbox/" TargetMode="External"/><Relationship Id="rId5" Type="http://schemas.openxmlformats.org/officeDocument/2006/relationships/hyperlink" Target="https://www.freecodecamp.org/news/flexbox-the-ultimate-css-flex-cheatsheet/" TargetMode="External"/><Relationship Id="rId4" Type="http://schemas.openxmlformats.org/officeDocument/2006/relationships/hyperlink" Target="https://developer.mozilla.org/en-US/docs/Learn/CSS/CSS_layout/Flexbox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 69">
            <a:extLst>
              <a:ext uri="{FF2B5EF4-FFF2-40B4-BE49-F238E27FC236}">
                <a16:creationId xmlns:a16="http://schemas.microsoft.com/office/drawing/2014/main" id="{789EBE4E-5983-B393-1D5E-731351065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Shape&#10;&#10;Description automatically generated with medium confidence">
            <a:extLst>
              <a:ext uri="{FF2B5EF4-FFF2-40B4-BE49-F238E27FC236}">
                <a16:creationId xmlns:a16="http://schemas.microsoft.com/office/drawing/2014/main" id="{F641ED3F-D239-5DFA-8DC8-425BEDDBFA9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95" b="19595"/>
          <a:stretch/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2CEF5482-568A-9463-C672-BC6D644DF9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540000" flipV="1">
            <a:off x="-39511" y="-72076"/>
            <a:ext cx="8582352" cy="4875036"/>
          </a:xfrm>
          <a:custGeom>
            <a:avLst/>
            <a:gdLst>
              <a:gd name="connsiteX0" fmla="*/ 1259133 w 8582352"/>
              <a:gd name="connsiteY0" fmla="*/ 1707 h 4875036"/>
              <a:gd name="connsiteX1" fmla="*/ 29139 w 8582352"/>
              <a:gd name="connsiteY1" fmla="*/ 317762 h 4875036"/>
              <a:gd name="connsiteX2" fmla="*/ 0 w 8582352"/>
              <a:gd name="connsiteY2" fmla="*/ 333585 h 4875036"/>
              <a:gd name="connsiteX3" fmla="*/ 79271 w 8582352"/>
              <a:gd name="connsiteY3" fmla="*/ 4875036 h 4875036"/>
              <a:gd name="connsiteX4" fmla="*/ 8582352 w 8582352"/>
              <a:gd name="connsiteY4" fmla="*/ 4726614 h 4875036"/>
              <a:gd name="connsiteX5" fmla="*/ 3064323 w 8582352"/>
              <a:gd name="connsiteY5" fmla="*/ 550287 h 4875036"/>
              <a:gd name="connsiteX6" fmla="*/ 3002736 w 8582352"/>
              <a:gd name="connsiteY6" fmla="*/ 506058 h 4875036"/>
              <a:gd name="connsiteX7" fmla="*/ 1429589 w 8582352"/>
              <a:gd name="connsiteY7" fmla="*/ 840 h 4875036"/>
              <a:gd name="connsiteX8" fmla="*/ 1259133 w 8582352"/>
              <a:gd name="connsiteY8" fmla="*/ 1707 h 4875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582352" h="4875036">
                <a:moveTo>
                  <a:pt x="1259133" y="1707"/>
                </a:moveTo>
                <a:cubicBezTo>
                  <a:pt x="833461" y="16212"/>
                  <a:pt x="412733" y="123046"/>
                  <a:pt x="29139" y="317762"/>
                </a:cubicBezTo>
                <a:lnTo>
                  <a:pt x="0" y="333585"/>
                </a:lnTo>
                <a:lnTo>
                  <a:pt x="79271" y="4875036"/>
                </a:lnTo>
                <a:lnTo>
                  <a:pt x="8582352" y="4726614"/>
                </a:lnTo>
                <a:lnTo>
                  <a:pt x="3064323" y="550287"/>
                </a:lnTo>
                <a:lnTo>
                  <a:pt x="3002736" y="506058"/>
                </a:lnTo>
                <a:cubicBezTo>
                  <a:pt x="2522288" y="179187"/>
                  <a:pt x="1975404" y="13891"/>
                  <a:pt x="1429589" y="840"/>
                </a:cubicBezTo>
                <a:cubicBezTo>
                  <a:pt x="1372734" y="-519"/>
                  <a:pt x="1315889" y="-227"/>
                  <a:pt x="1259133" y="1707"/>
                </a:cubicBezTo>
                <a:close/>
              </a:path>
            </a:pathLst>
          </a:custGeom>
          <a:gradFill>
            <a:gsLst>
              <a:gs pos="22000">
                <a:schemeClr val="bg2">
                  <a:alpha val="80000"/>
                </a:schemeClr>
              </a:gs>
              <a:gs pos="100000">
                <a:schemeClr val="accent1">
                  <a:lumMod val="60000"/>
                  <a:lumOff val="40000"/>
                  <a:alpha val="8600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Google Shape;1055;p30">
            <a:extLst>
              <a:ext uri="{FF2B5EF4-FFF2-40B4-BE49-F238E27FC236}">
                <a16:creationId xmlns:a16="http://schemas.microsoft.com/office/drawing/2014/main" id="{B395DF4F-4BD0-7518-5716-85B8032C0A63}"/>
              </a:ext>
            </a:extLst>
          </p:cNvPr>
          <p:cNvSpPr txBox="1">
            <a:spLocks/>
          </p:cNvSpPr>
          <p:nvPr/>
        </p:nvSpPr>
        <p:spPr>
          <a:xfrm>
            <a:off x="937142" y="691723"/>
            <a:ext cx="4241299" cy="1819658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  <a:spcAft>
                <a:spcPts val="600"/>
              </a:spcAft>
            </a:pPr>
            <a:r>
              <a:rPr lang="en-US" sz="3600" b="1" cap="all" spc="1500"/>
              <a:t>FLEXBOX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61C07A-10CA-56A3-0DD2-9372D2B463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37144" y="2555544"/>
            <a:ext cx="3349214" cy="89681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/>
              <a:t>A Flexible Box Model</a:t>
            </a:r>
          </a:p>
        </p:txBody>
      </p:sp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D38784C3-11AE-0BE2-6339-1A2BDAC7F0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740000" flipV="1">
            <a:off x="7888979" y="5014859"/>
            <a:ext cx="4324338" cy="1889417"/>
          </a:xfrm>
          <a:custGeom>
            <a:avLst/>
            <a:gdLst>
              <a:gd name="connsiteX0" fmla="*/ 26412 w 4324338"/>
              <a:gd name="connsiteY0" fmla="*/ 1889417 h 1889417"/>
              <a:gd name="connsiteX1" fmla="*/ 4324338 w 4324338"/>
              <a:gd name="connsiteY1" fmla="*/ 1814397 h 1889417"/>
              <a:gd name="connsiteX2" fmla="*/ 2459858 w 4324338"/>
              <a:gd name="connsiteY2" fmla="*/ 403264 h 1889417"/>
              <a:gd name="connsiteX3" fmla="*/ 2414726 w 4324338"/>
              <a:gd name="connsiteY3" fmla="*/ 370852 h 1889417"/>
              <a:gd name="connsiteX4" fmla="*/ 1261883 w 4324338"/>
              <a:gd name="connsiteY4" fmla="*/ 615 h 1889417"/>
              <a:gd name="connsiteX5" fmla="*/ 70385 w 4324338"/>
              <a:gd name="connsiteY5" fmla="*/ 326182 h 1889417"/>
              <a:gd name="connsiteX6" fmla="*/ 0 w 4324338"/>
              <a:gd name="connsiteY6" fmla="*/ 376291 h 1889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24338" h="1889417">
                <a:moveTo>
                  <a:pt x="26412" y="1889417"/>
                </a:moveTo>
                <a:lnTo>
                  <a:pt x="4324338" y="1814397"/>
                </a:lnTo>
                <a:lnTo>
                  <a:pt x="2459858" y="403264"/>
                </a:lnTo>
                <a:lnTo>
                  <a:pt x="2414726" y="370852"/>
                </a:lnTo>
                <a:cubicBezTo>
                  <a:pt x="2062641" y="131313"/>
                  <a:pt x="1661870" y="10180"/>
                  <a:pt x="1261883" y="615"/>
                </a:cubicBezTo>
                <a:cubicBezTo>
                  <a:pt x="845229" y="-9347"/>
                  <a:pt x="429425" y="101751"/>
                  <a:pt x="70385" y="326182"/>
                </a:cubicBezTo>
                <a:lnTo>
                  <a:pt x="0" y="376291"/>
                </a:lnTo>
                <a:close/>
              </a:path>
            </a:pathLst>
          </a:custGeom>
          <a:gradFill>
            <a:gsLst>
              <a:gs pos="27000">
                <a:schemeClr val="bg2">
                  <a:alpha val="80000"/>
                </a:schemeClr>
              </a:gs>
              <a:gs pos="100000">
                <a:schemeClr val="accent1">
                  <a:lumMod val="60000"/>
                  <a:lumOff val="40000"/>
                  <a:alpha val="9200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564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616;p36">
            <a:extLst>
              <a:ext uri="{FF2B5EF4-FFF2-40B4-BE49-F238E27FC236}">
                <a16:creationId xmlns:a16="http://schemas.microsoft.com/office/drawing/2014/main" id="{F1588A58-CE9F-4FF4-18BB-A32A5DAC4E1F}"/>
              </a:ext>
            </a:extLst>
          </p:cNvPr>
          <p:cNvSpPr txBox="1">
            <a:spLocks noGrp="1"/>
          </p:cNvSpPr>
          <p:nvPr>
            <p:ph sz="half" idx="1"/>
          </p:nvPr>
        </p:nvSpPr>
        <p:spPr>
          <a:xfrm>
            <a:off x="1066800" y="2117725"/>
            <a:ext cx="4810125" cy="375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73D40"/>
              </a:buClr>
              <a:buSzPts val="600"/>
              <a:buFont typeface="Arial"/>
              <a:buNone/>
            </a:pPr>
            <a:r>
              <a:rPr lang="en-US" sz="2400" b="0" i="0" dirty="0">
                <a:effectLst/>
                <a:latin typeface="SFMono-Regular"/>
              </a:rPr>
              <a:t>.container </a:t>
            </a:r>
            <a:r>
              <a:rPr lang="en-US" sz="2400" b="0" i="0" dirty="0">
                <a:solidFill>
                  <a:srgbClr val="FF0000"/>
                </a:solidFill>
                <a:effectLst/>
                <a:latin typeface="SFMono-Regular"/>
              </a:rPr>
              <a:t>{ align-items: </a:t>
            </a:r>
            <a:r>
              <a:rPr lang="en-US" sz="2400" b="0" i="0" dirty="0">
                <a:effectLst/>
                <a:latin typeface="SFMono-Regular"/>
              </a:rPr>
              <a:t>stretch | flex-start | flex-end | center | baseline | first baseline | last baseline | start | end | self-start | self-end + ... safe | unsafe</a:t>
            </a:r>
            <a:r>
              <a:rPr lang="en-US" sz="2400" b="0" i="0" dirty="0">
                <a:solidFill>
                  <a:srgbClr val="FF0000"/>
                </a:solidFill>
                <a:effectLst/>
                <a:latin typeface="SFMono-Regular"/>
              </a:rPr>
              <a:t>; }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73D40"/>
              </a:buClr>
              <a:buSzPts val="600"/>
              <a:buFont typeface="Arial"/>
              <a:buNone/>
            </a:pPr>
            <a:endParaRPr lang="en-US" sz="2400" dirty="0"/>
          </a:p>
          <a:p>
            <a:pPr marL="0" indent="0">
              <a:buClr>
                <a:schemeClr val="tx2">
                  <a:lumMod val="75000"/>
                </a:schemeClr>
              </a:buClr>
              <a:buSzPts val="600"/>
              <a:buNone/>
            </a:pPr>
            <a:r>
              <a:rPr lang="en-US" sz="2400" dirty="0"/>
              <a:t>It arrange content vertically.</a:t>
            </a:r>
          </a:p>
        </p:txBody>
      </p:sp>
      <p:sp>
        <p:nvSpPr>
          <p:cNvPr id="3" name="Google Shape;2615;p36">
            <a:extLst>
              <a:ext uri="{FF2B5EF4-FFF2-40B4-BE49-F238E27FC236}">
                <a16:creationId xmlns:a16="http://schemas.microsoft.com/office/drawing/2014/main" id="{FA824E79-E531-E1F0-BEC4-CA2B73A5B7A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66800" y="936625"/>
            <a:ext cx="10091738" cy="95408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5400" dirty="0"/>
              <a:t>align</a:t>
            </a:r>
            <a:r>
              <a:rPr lang="en" sz="5400" dirty="0"/>
              <a:t>-items</a:t>
            </a:r>
            <a:endParaRPr sz="5400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E5D50DC-7592-73D2-E4AF-CC80F1C8CB8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48414" y="1233261"/>
            <a:ext cx="4810124" cy="4688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9357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616;p36">
            <a:extLst>
              <a:ext uri="{FF2B5EF4-FFF2-40B4-BE49-F238E27FC236}">
                <a16:creationId xmlns:a16="http://schemas.microsoft.com/office/drawing/2014/main" id="{F1588A58-CE9F-4FF4-18BB-A32A5DAC4E1F}"/>
              </a:ext>
            </a:extLst>
          </p:cNvPr>
          <p:cNvSpPr txBox="1">
            <a:spLocks noGrp="1"/>
          </p:cNvSpPr>
          <p:nvPr>
            <p:ph sz="half" idx="1"/>
          </p:nvPr>
        </p:nvSpPr>
        <p:spPr>
          <a:xfrm>
            <a:off x="1066800" y="2117725"/>
            <a:ext cx="4810125" cy="375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73D40"/>
              </a:buClr>
              <a:buSzPts val="600"/>
              <a:buFont typeface="Arial"/>
              <a:buNone/>
            </a:pPr>
            <a:r>
              <a:rPr lang="en-US" sz="2000" b="0" i="0" dirty="0">
                <a:effectLst/>
                <a:latin typeface="SFMono-Regular"/>
              </a:rPr>
              <a:t>.container </a:t>
            </a:r>
            <a:r>
              <a:rPr lang="en-US" sz="2000" b="0" i="0" dirty="0">
                <a:solidFill>
                  <a:srgbClr val="FF0000"/>
                </a:solidFill>
                <a:effectLst/>
                <a:latin typeface="SFMono-Regular"/>
              </a:rPr>
              <a:t>{ align-content:</a:t>
            </a:r>
            <a:r>
              <a:rPr lang="en-US" sz="2000" b="0" i="0" dirty="0">
                <a:effectLst/>
                <a:latin typeface="SFMono-Regular"/>
              </a:rPr>
              <a:t> flex-start | flex-end | center | space-between | space-around | space-evenly | stretch | start | end | baseline | first baseline | last baseline + ... safe | unsafe</a:t>
            </a:r>
            <a:r>
              <a:rPr lang="en-US" sz="2000" b="0" i="0" dirty="0">
                <a:solidFill>
                  <a:srgbClr val="FF0000"/>
                </a:solidFill>
                <a:effectLst/>
                <a:latin typeface="SFMono-Regular"/>
              </a:rPr>
              <a:t>; }</a:t>
            </a:r>
            <a:endParaRPr lang="en-US" sz="2000" dirty="0">
              <a:solidFill>
                <a:srgbClr val="FF0000"/>
              </a:solidFill>
            </a:endParaRPr>
          </a:p>
          <a:p>
            <a:pPr marL="0" indent="0">
              <a:buClr>
                <a:schemeClr val="tx2">
                  <a:lumMod val="75000"/>
                </a:schemeClr>
              </a:buClr>
              <a:buSzPts val="600"/>
              <a:buNone/>
            </a:pPr>
            <a:r>
              <a:rPr kumimoji="0" lang="LID4096" altLang="LID4096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ajawal" panose="020B0604020202020204" charset="0"/>
                <a:cs typeface="Tajawal" panose="020B0604020202020204" charset="0"/>
              </a:rPr>
              <a:t>This aligns a flex container’s lines within when there is extra space in the cross-axis, </a:t>
            </a:r>
            <a:r>
              <a:rPr kumimoji="0" lang="en-US" altLang="LID4096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ajawal" panose="020B0604020202020204" charset="0"/>
                <a:cs typeface="Tajawal" panose="020B0604020202020204" charset="0"/>
              </a:rPr>
              <a:t>like</a:t>
            </a:r>
            <a:r>
              <a:rPr kumimoji="0" lang="LID4096" altLang="LID4096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ajawal" panose="020B0604020202020204" charset="0"/>
                <a:cs typeface="Tajawal" panose="020B0604020202020204" charset="0"/>
              </a:rPr>
              <a:t> how </a:t>
            </a:r>
            <a:r>
              <a:rPr kumimoji="0" lang="LID4096" altLang="LID4096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ajawal" panose="020B0604020202020204" charset="0"/>
                <a:cs typeface="Tajawal" panose="020B0604020202020204" charset="0"/>
              </a:rPr>
              <a:t>justify-content</a:t>
            </a:r>
            <a:r>
              <a:rPr kumimoji="0" lang="LID4096" altLang="LID4096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ajawal" panose="020B0604020202020204" charset="0"/>
                <a:cs typeface="Tajawal" panose="020B0604020202020204" charset="0"/>
              </a:rPr>
              <a:t> aligns individual items within the main-axis.</a:t>
            </a:r>
            <a:r>
              <a:rPr kumimoji="0" lang="LID4096" altLang="LID4096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jawal" panose="020B0604020202020204" charset="0"/>
                <a:cs typeface="Tajawal" panose="020B0604020202020204" charset="0"/>
              </a:rPr>
              <a:t> </a:t>
            </a:r>
            <a:endParaRPr kumimoji="0" lang="LID4096" altLang="LID4096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jawal" panose="020B0604020202020204" charset="0"/>
              <a:cs typeface="Tajawal" panose="020B0604020202020204" charset="0"/>
            </a:endParaRPr>
          </a:p>
          <a:p>
            <a:pPr marL="0" indent="0">
              <a:buClr>
                <a:schemeClr val="tx2">
                  <a:lumMod val="75000"/>
                </a:schemeClr>
              </a:buClr>
              <a:buSzPts val="600"/>
              <a:buNone/>
            </a:pPr>
            <a:endParaRPr lang="en-US" sz="1800" dirty="0"/>
          </a:p>
        </p:txBody>
      </p:sp>
      <p:sp>
        <p:nvSpPr>
          <p:cNvPr id="3" name="Google Shape;2615;p36">
            <a:extLst>
              <a:ext uri="{FF2B5EF4-FFF2-40B4-BE49-F238E27FC236}">
                <a16:creationId xmlns:a16="http://schemas.microsoft.com/office/drawing/2014/main" id="{FA824E79-E531-E1F0-BEC4-CA2B73A5B7A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66800" y="936625"/>
            <a:ext cx="10091738" cy="95408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/>
            <a:r>
              <a:rPr lang="en-US" sz="5400" b="1" i="0" dirty="0">
                <a:solidFill>
                  <a:srgbClr val="000000"/>
                </a:solidFill>
                <a:effectLst/>
              </a:rPr>
              <a:t>align-content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B77F85D-9EF4-1E16-8249-2AABB75E84D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15077" y="936625"/>
            <a:ext cx="5209266" cy="4984750"/>
          </a:xfrm>
        </p:spPr>
      </p:pic>
    </p:spTree>
    <p:extLst>
      <p:ext uri="{BB962C8B-B14F-4D97-AF65-F5344CB8AC3E}">
        <p14:creationId xmlns:p14="http://schemas.microsoft.com/office/powerpoint/2010/main" val="18306899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615;p36">
            <a:extLst>
              <a:ext uri="{FF2B5EF4-FFF2-40B4-BE49-F238E27FC236}">
                <a16:creationId xmlns:a16="http://schemas.microsoft.com/office/drawing/2014/main" id="{FA824E79-E531-E1F0-BEC4-CA2B73A5B7A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66800" y="1142999"/>
            <a:ext cx="4489938" cy="1593851"/>
          </a:xfrm>
        </p:spPr>
        <p:txBody>
          <a:bodyPr spcFirstLastPara="1" lIns="91425" tIns="91425" rIns="91425" bIns="91425" anchor="ctr" anchorCtr="0">
            <a:normAutofit/>
          </a:bodyPr>
          <a:lstStyle/>
          <a:p>
            <a:r>
              <a:rPr lang="en-US" sz="4400" dirty="0"/>
              <a:t>gap, row-gap, column-gap</a:t>
            </a:r>
            <a:endParaRPr lang="en-US" sz="4400" b="1" i="0" dirty="0">
              <a:effectLst/>
            </a:endParaRPr>
          </a:p>
        </p:txBody>
      </p:sp>
      <p:sp>
        <p:nvSpPr>
          <p:cNvPr id="10" name="Google Shape;2616;p36">
            <a:extLst>
              <a:ext uri="{FF2B5EF4-FFF2-40B4-BE49-F238E27FC236}">
                <a16:creationId xmlns:a16="http://schemas.microsoft.com/office/drawing/2014/main" id="{DCF1D681-C4C7-ED8B-D095-2E34B82634AA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066797" y="2736850"/>
            <a:ext cx="4173415" cy="2978152"/>
          </a:xfrm>
        </p:spPr>
        <p:txBody>
          <a:bodyPr spcFirstLastPara="1" vert="horz" lIns="91425" tIns="91425" rIns="91425" bIns="91425" rtlCol="0" anchorCtr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Neue Haas Grotesk Text Pro" panose="020B05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7724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Neue Haas Grotesk Text Pro" panose="020B0504020202020204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73D40"/>
              </a:buClr>
              <a:buSzPts val="600"/>
              <a:buFont typeface="Arial"/>
              <a:buNone/>
            </a:pPr>
            <a:r>
              <a:rPr lang="en-US" dirty="0"/>
              <a:t>.container {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73D40"/>
              </a:buClr>
              <a:buSzPts val="600"/>
              <a:buFont typeface="Arial"/>
              <a:buNone/>
            </a:pPr>
            <a:r>
              <a:rPr lang="en-US" dirty="0"/>
              <a:t> display: flex; 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73D40"/>
              </a:buClr>
              <a:buSzPts val="600"/>
              <a:buFont typeface="Arial"/>
              <a:buNone/>
            </a:pPr>
            <a:r>
              <a:rPr lang="en-US" dirty="0"/>
              <a:t>... 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73D40"/>
              </a:buClr>
              <a:buSzPts val="600"/>
              <a:buFont typeface="Arial"/>
              <a:buNone/>
            </a:pPr>
            <a:r>
              <a:rPr lang="en-US" dirty="0"/>
              <a:t>gap: 10px; 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73D40"/>
              </a:buClr>
              <a:buSzPts val="600"/>
              <a:buFont typeface="Arial"/>
              <a:buNone/>
            </a:pPr>
            <a:r>
              <a:rPr lang="en-US" dirty="0"/>
              <a:t>gap: 10px 20px; </a:t>
            </a:r>
            <a:r>
              <a:rPr lang="en-US" i="1" dirty="0"/>
              <a:t>/* row-gap column gap */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73D40"/>
              </a:buClr>
              <a:buSzPts val="600"/>
              <a:buFont typeface="Arial"/>
              <a:buNone/>
            </a:pPr>
            <a:r>
              <a:rPr lang="en-US" dirty="0"/>
              <a:t> row-gap: 10px;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73D40"/>
              </a:buClr>
              <a:buSzPts val="600"/>
              <a:buFont typeface="Arial"/>
              <a:buNone/>
            </a:pPr>
            <a:r>
              <a:rPr lang="en-US" dirty="0"/>
              <a:t> column-gap: 20px; }</a:t>
            </a:r>
          </a:p>
        </p:txBody>
      </p:sp>
      <p:pic>
        <p:nvPicPr>
          <p:cNvPr id="2" name="Content Placeholder 1">
            <a:extLst>
              <a:ext uri="{FF2B5EF4-FFF2-40B4-BE49-F238E27FC236}">
                <a16:creationId xmlns:a16="http://schemas.microsoft.com/office/drawing/2014/main" id="{14A242D9-FF5F-FDB8-825E-6333B2B935B7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2160" y="520506"/>
            <a:ext cx="4754880" cy="5388976"/>
          </a:xfrm>
        </p:spPr>
      </p:pic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FE3DA1AA-4BBD-31B3-0380-BB0333A77B3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477379" y="4629744"/>
            <a:ext cx="2653508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9E390588-D381-460B-B461-914E1785F9C6}" type="datetime1">
              <a:rPr lang="en-US" smtClean="0"/>
              <a:pPr>
                <a:spcAft>
                  <a:spcPts val="600"/>
                </a:spcAft>
              </a:pPr>
              <a:t>3/14/2023</a:t>
            </a:fld>
            <a:endParaRPr lang="en-US" dirty="0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1708E09F-170D-14D7-B0A7-90CEA3BF60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0602" y="6318446"/>
            <a:ext cx="2743198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dirty="0"/>
              <a:t>Sample Footer Text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F76A1578-4BAB-8672-0768-2FB5B6E7D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800" y="6318446"/>
            <a:ext cx="615696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5E84AC6A-A0EF-437B-BCEE-4772B0214A58}" type="slidenum">
              <a:rPr lang="en-US" smtClean="0"/>
              <a:pPr>
                <a:spcAft>
                  <a:spcPts val="600"/>
                </a:spcAft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1884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584;p35">
            <a:extLst>
              <a:ext uri="{FF2B5EF4-FFF2-40B4-BE49-F238E27FC236}">
                <a16:creationId xmlns:a16="http://schemas.microsoft.com/office/drawing/2014/main" id="{264465B7-47CF-6CF7-232A-A4C1C0EF928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66800" y="936625"/>
            <a:ext cx="10091738" cy="95408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/>
              <a:t>Properties of Child container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99999E1F-BFF5-69EE-894D-787A42A44C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12743" y="2132354"/>
            <a:ext cx="8366514" cy="3325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1860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616;p36">
            <a:extLst>
              <a:ext uri="{FF2B5EF4-FFF2-40B4-BE49-F238E27FC236}">
                <a16:creationId xmlns:a16="http://schemas.microsoft.com/office/drawing/2014/main" id="{F1588A58-CE9F-4FF4-18BB-A32A5DAC4E1F}"/>
              </a:ext>
            </a:extLst>
          </p:cNvPr>
          <p:cNvSpPr txBox="1">
            <a:spLocks noGrp="1"/>
          </p:cNvSpPr>
          <p:nvPr>
            <p:ph sz="half" idx="1"/>
          </p:nvPr>
        </p:nvSpPr>
        <p:spPr>
          <a:xfrm>
            <a:off x="1066800" y="2117725"/>
            <a:ext cx="4810125" cy="375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73D40"/>
              </a:buClr>
              <a:buSzPts val="600"/>
              <a:buFont typeface="Arial"/>
              <a:buNone/>
            </a:pPr>
            <a:r>
              <a:rPr lang="en-GB" sz="2400" b="0" i="0" dirty="0">
                <a:effectLst/>
                <a:latin typeface="SFMono-Regular"/>
              </a:rPr>
              <a:t>.item </a:t>
            </a:r>
            <a:r>
              <a:rPr lang="en-GB" sz="2400" b="0" i="0" dirty="0">
                <a:solidFill>
                  <a:srgbClr val="FF0000"/>
                </a:solidFill>
                <a:effectLst/>
                <a:latin typeface="SFMono-Regular"/>
              </a:rPr>
              <a:t>{ order: </a:t>
            </a:r>
            <a:r>
              <a:rPr lang="en-GB" sz="2400" b="0" i="0" dirty="0">
                <a:effectLst/>
                <a:latin typeface="SFMono-Regular"/>
              </a:rPr>
              <a:t>5</a:t>
            </a:r>
            <a:r>
              <a:rPr lang="en-GB" sz="2400" b="0" i="0" dirty="0">
                <a:solidFill>
                  <a:srgbClr val="FF0000"/>
                </a:solidFill>
                <a:effectLst/>
                <a:latin typeface="SFMono-Regular"/>
              </a:rPr>
              <a:t>;</a:t>
            </a:r>
            <a:r>
              <a:rPr lang="en-GB" sz="2400" b="0" i="0" dirty="0">
                <a:solidFill>
                  <a:srgbClr val="F5D67B"/>
                </a:solidFill>
                <a:effectLst/>
                <a:latin typeface="SFMono-Regular"/>
              </a:rPr>
              <a:t> </a:t>
            </a:r>
            <a:r>
              <a:rPr lang="en-GB" sz="2400" b="0" i="1" dirty="0">
                <a:solidFill>
                  <a:srgbClr val="5E7671"/>
                </a:solidFill>
                <a:effectLst/>
                <a:latin typeface="SFMono-Regular"/>
              </a:rPr>
              <a:t>/* default is 0 */</a:t>
            </a:r>
            <a:r>
              <a:rPr lang="en-GB" sz="2400" b="0" i="0" dirty="0">
                <a:solidFill>
                  <a:srgbClr val="F5D67B"/>
                </a:solidFill>
                <a:effectLst/>
                <a:latin typeface="SFMono-Regular"/>
              </a:rPr>
              <a:t> </a:t>
            </a:r>
            <a:r>
              <a:rPr lang="en-GB" sz="2400" b="0" i="0" dirty="0">
                <a:solidFill>
                  <a:srgbClr val="FF0000"/>
                </a:solidFill>
                <a:effectLst/>
                <a:latin typeface="SFMono-Regular"/>
              </a:rPr>
              <a:t>}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73D40"/>
              </a:buClr>
              <a:buSzPts val="600"/>
              <a:buFont typeface="Arial"/>
              <a:buNone/>
            </a:pPr>
            <a:r>
              <a:rPr lang="en-GB" sz="2400" b="0" i="0" dirty="0">
                <a:solidFill>
                  <a:srgbClr val="000000"/>
                </a:solidFill>
                <a:effectLst/>
                <a:latin typeface="Blanco"/>
              </a:rPr>
              <a:t>By default, flex items are laid out in the source order.</a:t>
            </a:r>
            <a:r>
              <a:rPr lang="en-GB" sz="2400" dirty="0">
                <a:solidFill>
                  <a:srgbClr val="FF0000"/>
                </a:solidFill>
                <a:latin typeface="SFMono-Regular"/>
              </a:rPr>
              <a:t>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73D40"/>
              </a:buClr>
              <a:buSzPts val="600"/>
              <a:buFont typeface="Arial"/>
              <a:buNone/>
            </a:pPr>
            <a:r>
              <a:rPr lang="en-GB" sz="2400" dirty="0">
                <a:latin typeface="Tajawal" panose="020B0604020202020204" charset="0"/>
                <a:cs typeface="Tajawal" panose="020B0604020202020204" charset="0"/>
              </a:rPr>
              <a:t>Default order value is 0. Order value may be positive or negative. Smaller the order value early the placement of flex item.</a:t>
            </a:r>
            <a:endParaRPr lang="en-GB" sz="2400" b="0" i="0" dirty="0">
              <a:effectLst/>
              <a:latin typeface="Tajawal" panose="020B0604020202020204" charset="0"/>
              <a:cs typeface="Tajawal" panose="020B060402020202020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73D40"/>
              </a:buClr>
              <a:buSzPts val="600"/>
              <a:buFont typeface="Arial"/>
              <a:buNone/>
            </a:pPr>
            <a:endParaRPr lang="en-US" sz="1800" dirty="0">
              <a:solidFill>
                <a:srgbClr val="FF0000"/>
              </a:solidFill>
            </a:endParaRPr>
          </a:p>
        </p:txBody>
      </p:sp>
      <p:sp>
        <p:nvSpPr>
          <p:cNvPr id="3" name="Google Shape;2615;p36">
            <a:extLst>
              <a:ext uri="{FF2B5EF4-FFF2-40B4-BE49-F238E27FC236}">
                <a16:creationId xmlns:a16="http://schemas.microsoft.com/office/drawing/2014/main" id="{FA824E79-E531-E1F0-BEC4-CA2B73A5B7A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66800" y="936625"/>
            <a:ext cx="10091738" cy="95408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/>
            <a:r>
              <a:rPr lang="en-US" sz="5400" b="1" i="0" dirty="0">
                <a:solidFill>
                  <a:srgbClr val="000000"/>
                </a:solidFill>
                <a:effectLst/>
              </a:rPr>
              <a:t>order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6656FC5-AB5A-0EEF-9DE8-44A8BE55047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84597" y="1078173"/>
            <a:ext cx="4139343" cy="4798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674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616;p36">
            <a:extLst>
              <a:ext uri="{FF2B5EF4-FFF2-40B4-BE49-F238E27FC236}">
                <a16:creationId xmlns:a16="http://schemas.microsoft.com/office/drawing/2014/main" id="{F1588A58-CE9F-4FF4-18BB-A32A5DAC4E1F}"/>
              </a:ext>
            </a:extLst>
          </p:cNvPr>
          <p:cNvSpPr txBox="1">
            <a:spLocks noGrp="1"/>
          </p:cNvSpPr>
          <p:nvPr>
            <p:ph sz="half" idx="1"/>
          </p:nvPr>
        </p:nvSpPr>
        <p:spPr>
          <a:xfrm>
            <a:off x="1066800" y="1890713"/>
            <a:ext cx="5770098" cy="483364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73D40"/>
              </a:buClr>
              <a:buSzPts val="600"/>
              <a:buFont typeface="Arial"/>
              <a:buNone/>
            </a:pPr>
            <a:r>
              <a:rPr lang="en-GB" sz="2800" b="0" i="0" dirty="0">
                <a:effectLst/>
                <a:latin typeface="SFMono-Regular"/>
              </a:rPr>
              <a:t>.item</a:t>
            </a:r>
            <a:r>
              <a:rPr lang="en-GB" sz="2800" b="0" i="0" dirty="0">
                <a:solidFill>
                  <a:srgbClr val="F5D67B"/>
                </a:solidFill>
                <a:effectLst/>
                <a:latin typeface="SFMono-Regular"/>
              </a:rPr>
              <a:t> </a:t>
            </a:r>
            <a:r>
              <a:rPr lang="en-GB" sz="2800" b="0" i="0" dirty="0">
                <a:solidFill>
                  <a:srgbClr val="FF0000"/>
                </a:solidFill>
                <a:effectLst/>
                <a:latin typeface="SFMono-Regular"/>
              </a:rPr>
              <a:t>{ flex-grow:</a:t>
            </a:r>
            <a:r>
              <a:rPr lang="en-GB" sz="2800" b="0" i="0" dirty="0">
                <a:solidFill>
                  <a:srgbClr val="F5D67B"/>
                </a:solidFill>
                <a:effectLst/>
                <a:latin typeface="SFMono-Regular"/>
              </a:rPr>
              <a:t> </a:t>
            </a:r>
            <a:r>
              <a:rPr lang="en-GB" sz="2800" b="0" i="0" dirty="0">
                <a:effectLst/>
                <a:latin typeface="SFMono-Regular"/>
              </a:rPr>
              <a:t>4</a:t>
            </a:r>
            <a:r>
              <a:rPr lang="en-GB" sz="2800" b="0" i="0" dirty="0">
                <a:solidFill>
                  <a:srgbClr val="FF0000"/>
                </a:solidFill>
                <a:effectLst/>
                <a:latin typeface="SFMono-Regular"/>
              </a:rPr>
              <a:t>;</a:t>
            </a:r>
            <a:r>
              <a:rPr lang="en-GB" sz="2800" b="0" i="0" dirty="0">
                <a:solidFill>
                  <a:srgbClr val="F5D67B"/>
                </a:solidFill>
                <a:effectLst/>
                <a:latin typeface="SFMono-Regular"/>
              </a:rPr>
              <a:t> </a:t>
            </a:r>
            <a:r>
              <a:rPr lang="en-GB" sz="2800" b="0" i="1" dirty="0">
                <a:solidFill>
                  <a:srgbClr val="5E7671"/>
                </a:solidFill>
                <a:effectLst/>
                <a:latin typeface="SFMono-Regular"/>
              </a:rPr>
              <a:t>/* default 0 */</a:t>
            </a:r>
            <a:r>
              <a:rPr lang="en-GB" sz="2800" b="0" i="0" dirty="0">
                <a:solidFill>
                  <a:srgbClr val="F5D67B"/>
                </a:solidFill>
                <a:effectLst/>
                <a:latin typeface="SFMono-Regular"/>
              </a:rPr>
              <a:t> </a:t>
            </a:r>
            <a:r>
              <a:rPr lang="en-GB" sz="2800" b="0" i="0" dirty="0">
                <a:solidFill>
                  <a:srgbClr val="FF0000"/>
                </a:solidFill>
                <a:effectLst/>
                <a:latin typeface="SFMono-Regular"/>
              </a:rPr>
              <a:t>}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73D40"/>
              </a:buClr>
              <a:buSzPts val="600"/>
              <a:buFont typeface="Arial"/>
              <a:buNone/>
            </a:pPr>
            <a:r>
              <a:rPr lang="en-GB" sz="2800" b="0" i="0" dirty="0">
                <a:solidFill>
                  <a:srgbClr val="000000"/>
                </a:solidFill>
                <a:effectLst/>
                <a:latin typeface="Tajawal" panose="020B0604020202020204" charset="0"/>
                <a:cs typeface="Tajawal" panose="020B0604020202020204" charset="0"/>
              </a:rPr>
              <a:t>We specify how much space a flex item should cover.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73D40"/>
              </a:buClr>
              <a:buSzPts val="600"/>
              <a:buFont typeface="Arial"/>
              <a:buNone/>
            </a:pPr>
            <a:r>
              <a:rPr lang="en-GB" sz="2800" b="0" i="0" dirty="0">
                <a:solidFill>
                  <a:srgbClr val="000000"/>
                </a:solidFill>
                <a:effectLst/>
                <a:latin typeface="Tajawal" panose="020B0604020202020204" charset="0"/>
                <a:cs typeface="Tajawal" panose="020B0604020202020204" charset="0"/>
              </a:rPr>
              <a:t>This defines the ability for a flex item to grow if necessary. 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73D40"/>
              </a:buClr>
              <a:buSzPts val="600"/>
              <a:buFont typeface="Arial"/>
              <a:buNone/>
            </a:pPr>
            <a:r>
              <a:rPr lang="en-GB" sz="2800" b="0" i="0" dirty="0">
                <a:solidFill>
                  <a:srgbClr val="000000"/>
                </a:solidFill>
                <a:effectLst/>
                <a:latin typeface="Tajawal" panose="020B0604020202020204" charset="0"/>
                <a:cs typeface="Tajawal" panose="020B0604020202020204" charset="0"/>
              </a:rPr>
              <a:t>It dictates what amount of the available space inside the flex container the item should take up.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73D40"/>
              </a:buClr>
              <a:buSzPts val="600"/>
              <a:buFont typeface="Arial"/>
              <a:buNone/>
            </a:pPr>
            <a:r>
              <a:rPr lang="en-US" sz="2800" b="0" i="0" dirty="0">
                <a:solidFill>
                  <a:srgbClr val="000000"/>
                </a:solidFill>
                <a:effectLst/>
                <a:latin typeface="Tajawal" panose="020B0604020202020204" charset="0"/>
                <a:cs typeface="Tajawal" panose="020B0604020202020204" charset="0"/>
              </a:rPr>
              <a:t>Negative numbers are invalid.</a:t>
            </a:r>
            <a:endParaRPr lang="en-GB" sz="2800" dirty="0">
              <a:solidFill>
                <a:srgbClr val="000000"/>
              </a:solidFill>
              <a:latin typeface="Tajawal" panose="020B0604020202020204" charset="0"/>
              <a:cs typeface="Tajawal" panose="020B060402020202020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73D40"/>
              </a:buClr>
              <a:buSzPts val="600"/>
              <a:buFont typeface="Arial"/>
              <a:buNone/>
            </a:pP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3" name="Google Shape;2615;p36">
            <a:extLst>
              <a:ext uri="{FF2B5EF4-FFF2-40B4-BE49-F238E27FC236}">
                <a16:creationId xmlns:a16="http://schemas.microsoft.com/office/drawing/2014/main" id="{FA824E79-E531-E1F0-BEC4-CA2B73A5B7A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66800" y="936625"/>
            <a:ext cx="10091738" cy="95408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/>
            <a:r>
              <a:rPr lang="en-US" sz="5400" b="1" i="0" dirty="0">
                <a:solidFill>
                  <a:srgbClr val="000000"/>
                </a:solidFill>
                <a:effectLst/>
              </a:rPr>
              <a:t>flex-grow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D0CDAC2-C146-FCE8-5B3B-E44423B780E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81826" y="2333625"/>
            <a:ext cx="4667250" cy="2190750"/>
          </a:xfrm>
        </p:spPr>
      </p:pic>
    </p:spTree>
    <p:extLst>
      <p:ext uri="{BB962C8B-B14F-4D97-AF65-F5344CB8AC3E}">
        <p14:creationId xmlns:p14="http://schemas.microsoft.com/office/powerpoint/2010/main" val="6960909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616;p36">
            <a:extLst>
              <a:ext uri="{FF2B5EF4-FFF2-40B4-BE49-F238E27FC236}">
                <a16:creationId xmlns:a16="http://schemas.microsoft.com/office/drawing/2014/main" id="{F1588A58-CE9F-4FF4-18BB-A32A5DAC4E1F}"/>
              </a:ext>
            </a:extLst>
          </p:cNvPr>
          <p:cNvSpPr txBox="1">
            <a:spLocks noGrp="1"/>
          </p:cNvSpPr>
          <p:nvPr>
            <p:ph sz="half" idx="1"/>
          </p:nvPr>
        </p:nvSpPr>
        <p:spPr>
          <a:xfrm>
            <a:off x="1100138" y="1890713"/>
            <a:ext cx="10058400" cy="24421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73D40"/>
              </a:buClr>
              <a:buSzPts val="600"/>
              <a:buFont typeface="Arial"/>
              <a:buNone/>
            </a:pPr>
            <a:r>
              <a:rPr lang="en-GB" sz="2800" b="0" i="0" dirty="0">
                <a:effectLst/>
                <a:latin typeface="SFMono-Regular"/>
              </a:rPr>
              <a:t>.item</a:t>
            </a:r>
            <a:r>
              <a:rPr lang="en-GB" sz="2800" b="0" i="0" dirty="0">
                <a:solidFill>
                  <a:srgbClr val="F5D67B"/>
                </a:solidFill>
                <a:effectLst/>
                <a:latin typeface="SFMono-Regular"/>
              </a:rPr>
              <a:t> </a:t>
            </a:r>
            <a:r>
              <a:rPr lang="en-GB" sz="2800" b="0" i="0" dirty="0">
                <a:solidFill>
                  <a:srgbClr val="FF0000"/>
                </a:solidFill>
                <a:effectLst/>
                <a:latin typeface="SFMono-Regular"/>
              </a:rPr>
              <a:t>{ flex-shrink:</a:t>
            </a:r>
            <a:r>
              <a:rPr lang="en-GB" sz="2800" b="0" i="0" dirty="0">
                <a:solidFill>
                  <a:srgbClr val="F5D67B"/>
                </a:solidFill>
                <a:effectLst/>
                <a:latin typeface="SFMono-Regular"/>
              </a:rPr>
              <a:t> </a:t>
            </a:r>
            <a:r>
              <a:rPr lang="en-GB" sz="2800" dirty="0">
                <a:latin typeface="SFMono-Regular"/>
              </a:rPr>
              <a:t>3</a:t>
            </a:r>
            <a:r>
              <a:rPr lang="en-GB" sz="2800" b="0" i="0" dirty="0">
                <a:solidFill>
                  <a:srgbClr val="FF0000"/>
                </a:solidFill>
                <a:effectLst/>
                <a:latin typeface="SFMono-Regular"/>
              </a:rPr>
              <a:t>;</a:t>
            </a:r>
            <a:r>
              <a:rPr lang="en-GB" sz="2800" b="0" i="0" dirty="0">
                <a:solidFill>
                  <a:srgbClr val="F5D67B"/>
                </a:solidFill>
                <a:effectLst/>
                <a:latin typeface="SFMono-Regular"/>
              </a:rPr>
              <a:t> </a:t>
            </a:r>
            <a:r>
              <a:rPr lang="en-GB" sz="2800" b="0" i="1" dirty="0">
                <a:solidFill>
                  <a:srgbClr val="5E7671"/>
                </a:solidFill>
                <a:effectLst/>
                <a:latin typeface="SFMono-Regular"/>
              </a:rPr>
              <a:t>/* default 0 */</a:t>
            </a:r>
            <a:r>
              <a:rPr lang="en-GB" sz="2800" b="0" i="0" dirty="0">
                <a:solidFill>
                  <a:srgbClr val="F5D67B"/>
                </a:solidFill>
                <a:effectLst/>
                <a:latin typeface="SFMono-Regular"/>
              </a:rPr>
              <a:t> </a:t>
            </a:r>
            <a:r>
              <a:rPr lang="en-GB" sz="2800" b="0" i="0" dirty="0">
                <a:solidFill>
                  <a:srgbClr val="FF0000"/>
                </a:solidFill>
                <a:effectLst/>
                <a:latin typeface="SFMono-Regular"/>
              </a:rPr>
              <a:t>}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73D40"/>
              </a:buClr>
              <a:buSzPts val="600"/>
              <a:buFont typeface="Arial"/>
              <a:buNone/>
            </a:pPr>
            <a:r>
              <a:rPr lang="en-GB" sz="2800" b="0" i="0" dirty="0">
                <a:effectLst/>
                <a:latin typeface="Tajawal" panose="020B0604020202020204"/>
              </a:rPr>
              <a:t>This property helps a flex item shrink based on the width of the flex-container. It's the opposite of flex-grow.</a:t>
            </a:r>
          </a:p>
          <a:p>
            <a:pPr marL="0" indent="0">
              <a:spcBef>
                <a:spcPts val="0"/>
              </a:spcBef>
              <a:buClr>
                <a:srgbClr val="273D40"/>
              </a:buClr>
              <a:buSzPts val="600"/>
              <a:buNone/>
            </a:pPr>
            <a:r>
              <a:rPr lang="en-US" sz="2800" b="0" i="0" dirty="0">
                <a:solidFill>
                  <a:srgbClr val="000000"/>
                </a:solidFill>
                <a:effectLst/>
                <a:latin typeface="Tajawal" panose="020B0604020202020204"/>
                <a:cs typeface="Tajawal" panose="020B0604020202020204" charset="0"/>
              </a:rPr>
              <a:t>Negative numbers are invalid.</a:t>
            </a:r>
            <a:endParaRPr lang="en-GB" sz="2800" dirty="0">
              <a:solidFill>
                <a:srgbClr val="000000"/>
              </a:solidFill>
              <a:latin typeface="Tajawal" panose="020B0604020202020204"/>
              <a:cs typeface="Tajawal" panose="020B060402020202020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73D40"/>
              </a:buClr>
              <a:buSzPts val="600"/>
              <a:buFont typeface="Arial"/>
              <a:buNone/>
            </a:pP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3" name="Google Shape;2615;p36">
            <a:extLst>
              <a:ext uri="{FF2B5EF4-FFF2-40B4-BE49-F238E27FC236}">
                <a16:creationId xmlns:a16="http://schemas.microsoft.com/office/drawing/2014/main" id="{FA824E79-E531-E1F0-BEC4-CA2B73A5B7A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66800" y="936625"/>
            <a:ext cx="10091738" cy="95408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/>
            <a:r>
              <a:rPr lang="en-US" sz="5400" b="1" i="0" dirty="0">
                <a:solidFill>
                  <a:srgbClr val="000000"/>
                </a:solidFill>
                <a:effectLst/>
              </a:rPr>
              <a:t>flex-shrink</a:t>
            </a:r>
          </a:p>
        </p:txBody>
      </p:sp>
      <p:pic>
        <p:nvPicPr>
          <p:cNvPr id="7" name="Content Placeholder 6" descr="Shape&#10;&#10;Description automatically generated with medium confidence">
            <a:extLst>
              <a:ext uri="{FF2B5EF4-FFF2-40B4-BE49-F238E27FC236}">
                <a16:creationId xmlns:a16="http://schemas.microsoft.com/office/drawing/2014/main" id="{6C647554-26C7-24FB-9B18-9B9353797BC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992" y="4147925"/>
            <a:ext cx="7844692" cy="1923038"/>
          </a:xfrm>
        </p:spPr>
      </p:pic>
    </p:spTree>
    <p:extLst>
      <p:ext uri="{BB962C8B-B14F-4D97-AF65-F5344CB8AC3E}">
        <p14:creationId xmlns:p14="http://schemas.microsoft.com/office/powerpoint/2010/main" val="14394608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616;p36">
            <a:extLst>
              <a:ext uri="{FF2B5EF4-FFF2-40B4-BE49-F238E27FC236}">
                <a16:creationId xmlns:a16="http://schemas.microsoft.com/office/drawing/2014/main" id="{F1588A58-CE9F-4FF4-18BB-A32A5DAC4E1F}"/>
              </a:ext>
            </a:extLst>
          </p:cNvPr>
          <p:cNvSpPr txBox="1">
            <a:spLocks noGrp="1"/>
          </p:cNvSpPr>
          <p:nvPr>
            <p:ph sz="half" idx="1"/>
          </p:nvPr>
        </p:nvSpPr>
        <p:spPr>
          <a:xfrm>
            <a:off x="1069856" y="2354736"/>
            <a:ext cx="10260842" cy="37048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Bef>
                <a:spcPts val="0"/>
              </a:spcBef>
              <a:buClr>
                <a:srgbClr val="273D40"/>
              </a:buClr>
              <a:buSzPts val="600"/>
              <a:buNone/>
            </a:pPr>
            <a:r>
              <a:rPr lang="en-US" sz="2800" b="0" i="0" dirty="0">
                <a:effectLst/>
                <a:latin typeface="SFMono-Regular"/>
              </a:rPr>
              <a:t>.item</a:t>
            </a:r>
            <a:r>
              <a:rPr lang="en-US" sz="2800" b="0" i="0" dirty="0">
                <a:solidFill>
                  <a:srgbClr val="F5D67B"/>
                </a:solidFill>
                <a:effectLst/>
                <a:latin typeface="SFMono-Regular"/>
              </a:rPr>
              <a:t> </a:t>
            </a:r>
            <a:r>
              <a:rPr lang="en-US" sz="2800" b="0" i="0" dirty="0">
                <a:solidFill>
                  <a:srgbClr val="FF0000"/>
                </a:solidFill>
                <a:effectLst/>
                <a:latin typeface="SFMono-Regular"/>
              </a:rPr>
              <a:t>{ flex: </a:t>
            </a:r>
            <a:r>
              <a:rPr lang="en-US" sz="2800" b="0" i="0" dirty="0">
                <a:effectLst/>
                <a:latin typeface="SFMono-Regular"/>
              </a:rPr>
              <a:t>none | [ &lt;</a:t>
            </a:r>
            <a:r>
              <a:rPr lang="en-US" sz="2800" b="0" i="0" dirty="0">
                <a:solidFill>
                  <a:srgbClr val="83BA52"/>
                </a:solidFill>
                <a:effectLst/>
                <a:latin typeface="SFMono-Regular"/>
              </a:rPr>
              <a:t>'flex-grow'</a:t>
            </a:r>
            <a:r>
              <a:rPr lang="en-US" sz="2800" b="0" i="0" dirty="0">
                <a:effectLst/>
                <a:latin typeface="SFMono-Regular"/>
              </a:rPr>
              <a:t>&gt;</a:t>
            </a:r>
            <a:r>
              <a:rPr lang="en-US" sz="2800" b="0" i="0" dirty="0">
                <a:solidFill>
                  <a:srgbClr val="F5D67B"/>
                </a:solidFill>
                <a:effectLst/>
                <a:latin typeface="SFMono-Regular"/>
              </a:rPr>
              <a:t> </a:t>
            </a:r>
            <a:r>
              <a:rPr lang="en-US" sz="2800" b="0" i="0" dirty="0">
                <a:effectLst/>
                <a:latin typeface="SFMono-Regular"/>
              </a:rPr>
              <a:t>&lt;</a:t>
            </a:r>
            <a:r>
              <a:rPr lang="en-US" sz="2800" b="0" i="0" dirty="0">
                <a:solidFill>
                  <a:srgbClr val="83BA52"/>
                </a:solidFill>
                <a:effectLst/>
                <a:latin typeface="SFMono-Regular"/>
              </a:rPr>
              <a:t>'flex-shrink'</a:t>
            </a:r>
            <a:r>
              <a:rPr lang="en-US" sz="2800" b="0" i="0" dirty="0">
                <a:effectLst/>
                <a:latin typeface="SFMono-Regular"/>
              </a:rPr>
              <a:t>&gt;? || &lt;</a:t>
            </a:r>
            <a:r>
              <a:rPr lang="en-US" sz="2800" b="0" i="0" dirty="0">
                <a:solidFill>
                  <a:srgbClr val="83BA52"/>
                </a:solidFill>
                <a:effectLst/>
                <a:latin typeface="SFMono-Regular"/>
              </a:rPr>
              <a:t>'flex-</a:t>
            </a:r>
            <a:r>
              <a:rPr lang="en-US" sz="2800" b="0" i="0" dirty="0" err="1">
                <a:solidFill>
                  <a:srgbClr val="83BA52"/>
                </a:solidFill>
                <a:effectLst/>
                <a:latin typeface="SFMono-Regular"/>
              </a:rPr>
              <a:t>basis'</a:t>
            </a:r>
            <a:r>
              <a:rPr lang="en-US" sz="2800" b="0" i="0" dirty="0">
                <a:effectLst/>
                <a:latin typeface="SFMono-Regular"/>
              </a:rPr>
              <a:t>&gt; ]</a:t>
            </a:r>
            <a:r>
              <a:rPr lang="en-US" sz="2800" b="0" i="0" dirty="0">
                <a:solidFill>
                  <a:srgbClr val="F5D67B"/>
                </a:solidFill>
                <a:effectLst/>
                <a:latin typeface="SFMono-Regular"/>
              </a:rPr>
              <a:t> </a:t>
            </a:r>
            <a:r>
              <a:rPr lang="en-US" sz="2800" b="0" i="0" dirty="0">
                <a:solidFill>
                  <a:srgbClr val="FF0000"/>
                </a:solidFill>
                <a:effectLst/>
                <a:latin typeface="SFMono-Regular"/>
              </a:rPr>
              <a:t>}</a:t>
            </a:r>
            <a:br>
              <a:rPr lang="en-GB" sz="2800" dirty="0">
                <a:solidFill>
                  <a:srgbClr val="FF0000"/>
                </a:solidFill>
              </a:rPr>
            </a:br>
            <a:r>
              <a:rPr kumimoji="0" lang="LID4096" altLang="LID4096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ajawal" panose="020B0604020202020204"/>
              </a:rPr>
              <a:t>This is the shorthand for flex-grow, flex-shrink and flex-basis combined. The second and third parameters (flex-shrink and flex-basis) are optional. The default is 0 1 auto</a:t>
            </a:r>
            <a:r>
              <a:rPr kumimoji="0" lang="LID4096" altLang="LID4096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jawal" panose="020B0604020202020204"/>
              </a:rPr>
              <a:t>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73D40"/>
              </a:buClr>
              <a:buSzPts val="600"/>
              <a:buFont typeface="Arial"/>
              <a:buNone/>
            </a:pP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3" name="Google Shape;2615;p36">
            <a:extLst>
              <a:ext uri="{FF2B5EF4-FFF2-40B4-BE49-F238E27FC236}">
                <a16:creationId xmlns:a16="http://schemas.microsoft.com/office/drawing/2014/main" id="{FA824E79-E531-E1F0-BEC4-CA2B73A5B7A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69856" y="1004864"/>
            <a:ext cx="10091738" cy="95408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/>
            <a:r>
              <a:rPr lang="en-US" sz="5400" b="1" i="0" dirty="0">
                <a:solidFill>
                  <a:srgbClr val="000000"/>
                </a:solidFill>
                <a:effectLst/>
              </a:rPr>
              <a:t>flex</a:t>
            </a:r>
          </a:p>
        </p:txBody>
      </p:sp>
    </p:spTree>
    <p:extLst>
      <p:ext uri="{BB962C8B-B14F-4D97-AF65-F5344CB8AC3E}">
        <p14:creationId xmlns:p14="http://schemas.microsoft.com/office/powerpoint/2010/main" val="4181862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616;p36">
            <a:extLst>
              <a:ext uri="{FF2B5EF4-FFF2-40B4-BE49-F238E27FC236}">
                <a16:creationId xmlns:a16="http://schemas.microsoft.com/office/drawing/2014/main" id="{F1588A58-CE9F-4FF4-18BB-A32A5DAC4E1F}"/>
              </a:ext>
            </a:extLst>
          </p:cNvPr>
          <p:cNvSpPr txBox="1">
            <a:spLocks noGrp="1"/>
          </p:cNvSpPr>
          <p:nvPr>
            <p:ph sz="half" idx="1"/>
          </p:nvPr>
        </p:nvSpPr>
        <p:spPr>
          <a:xfrm>
            <a:off x="1066800" y="1890713"/>
            <a:ext cx="5770098" cy="483364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73D40"/>
              </a:buClr>
              <a:buSzPts val="600"/>
              <a:buFont typeface="Arial"/>
              <a:buNone/>
            </a:pPr>
            <a:r>
              <a:rPr lang="en-US" sz="3200" b="0" i="0" dirty="0">
                <a:effectLst/>
                <a:latin typeface="SFMono-Regular"/>
              </a:rPr>
              <a:t>.item</a:t>
            </a:r>
            <a:r>
              <a:rPr lang="en-US" sz="3200" b="0" i="0" dirty="0">
                <a:solidFill>
                  <a:srgbClr val="F5D67B"/>
                </a:solidFill>
                <a:effectLst/>
                <a:latin typeface="SFMono-Regular"/>
              </a:rPr>
              <a:t> </a:t>
            </a:r>
            <a:r>
              <a:rPr lang="en-US" sz="3200" b="0" i="0" dirty="0">
                <a:solidFill>
                  <a:srgbClr val="FF0000"/>
                </a:solidFill>
                <a:effectLst/>
                <a:latin typeface="SFMono-Regular"/>
              </a:rPr>
              <a:t>{</a:t>
            </a:r>
            <a:r>
              <a:rPr lang="en-US" sz="3200" b="0" i="0" dirty="0">
                <a:solidFill>
                  <a:srgbClr val="F5D67B"/>
                </a:solidFill>
                <a:effectLst/>
                <a:latin typeface="SFMono-Regular"/>
              </a:rPr>
              <a:t> </a:t>
            </a:r>
            <a:r>
              <a:rPr lang="en-US" sz="3200" b="0" i="0" dirty="0">
                <a:solidFill>
                  <a:srgbClr val="FF0000"/>
                </a:solidFill>
                <a:effectLst/>
                <a:latin typeface="SFMono-Regular"/>
              </a:rPr>
              <a:t>align-self:</a:t>
            </a:r>
            <a:r>
              <a:rPr lang="en-US" sz="3200" b="0" i="0" dirty="0">
                <a:solidFill>
                  <a:srgbClr val="F5D67B"/>
                </a:solidFill>
                <a:effectLst/>
                <a:latin typeface="SFMono-Regular"/>
              </a:rPr>
              <a:t> </a:t>
            </a:r>
            <a:r>
              <a:rPr lang="en-US" sz="3200" b="0" i="0" dirty="0">
                <a:effectLst/>
                <a:latin typeface="SFMono-Regular"/>
              </a:rPr>
              <a:t>auto | flex-start | flex-end | center | baseline | stretch</a:t>
            </a:r>
            <a:r>
              <a:rPr lang="en-US" sz="3200" b="0" i="0" dirty="0">
                <a:solidFill>
                  <a:srgbClr val="FF0000"/>
                </a:solidFill>
                <a:effectLst/>
                <a:latin typeface="SFMono-Regular"/>
              </a:rPr>
              <a:t>;</a:t>
            </a:r>
            <a:r>
              <a:rPr lang="en-US" sz="3200" b="0" i="0" dirty="0">
                <a:solidFill>
                  <a:srgbClr val="F5D67B"/>
                </a:solidFill>
                <a:effectLst/>
                <a:latin typeface="SFMono-Regular"/>
              </a:rPr>
              <a:t> </a:t>
            </a:r>
            <a:r>
              <a:rPr lang="en-US" sz="3200" b="0" i="0" dirty="0">
                <a:solidFill>
                  <a:srgbClr val="FF0000"/>
                </a:solidFill>
                <a:effectLst/>
                <a:latin typeface="SFMono-Regular"/>
              </a:rPr>
              <a:t>}</a:t>
            </a:r>
          </a:p>
          <a:p>
            <a:pPr marL="0" indent="0">
              <a:spcBef>
                <a:spcPts val="0"/>
              </a:spcBef>
              <a:buClr>
                <a:srgbClr val="273D40"/>
              </a:buClr>
              <a:buSzPts val="600"/>
              <a:buNone/>
            </a:pPr>
            <a:r>
              <a:rPr kumimoji="0" lang="LID4096" altLang="LID4096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ajawal" panose="020B0604020202020204"/>
              </a:rPr>
              <a:t>This allows the default alignment (or the one specified by align-items) to be overridden for individual flex items</a:t>
            </a:r>
            <a:r>
              <a:rPr kumimoji="0" lang="LID4096" altLang="LID4096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jawal" panose="020B0604020202020204"/>
              </a:rPr>
              <a:t>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73D40"/>
              </a:buClr>
              <a:buSzPts val="600"/>
              <a:buFont typeface="Arial"/>
              <a:buNone/>
            </a:pPr>
            <a:endParaRPr lang="en-GB" sz="3200" dirty="0">
              <a:solidFill>
                <a:srgbClr val="000000"/>
              </a:solidFill>
              <a:latin typeface="Tajawal" panose="020B0604020202020204" charset="0"/>
              <a:cs typeface="Tajawal" panose="020B060402020202020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73D40"/>
              </a:buClr>
              <a:buSzPts val="600"/>
              <a:buFont typeface="Arial"/>
              <a:buNone/>
            </a:pP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3" name="Google Shape;2615;p36">
            <a:extLst>
              <a:ext uri="{FF2B5EF4-FFF2-40B4-BE49-F238E27FC236}">
                <a16:creationId xmlns:a16="http://schemas.microsoft.com/office/drawing/2014/main" id="{FA824E79-E531-E1F0-BEC4-CA2B73A5B7A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66800" y="936625"/>
            <a:ext cx="10091738" cy="95408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/>
            <a:r>
              <a:rPr lang="en-US" sz="5400" dirty="0">
                <a:solidFill>
                  <a:srgbClr val="000000"/>
                </a:solidFill>
              </a:rPr>
              <a:t>align</a:t>
            </a:r>
            <a:r>
              <a:rPr lang="en-US" sz="5400" b="1" i="0" dirty="0">
                <a:solidFill>
                  <a:srgbClr val="000000"/>
                </a:solidFill>
                <a:effectLst/>
              </a:rPr>
              <a:t>-self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9A73535-E8C4-2ECD-6BC8-33F7444E1DD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36898" y="2300288"/>
            <a:ext cx="4667250" cy="2667000"/>
          </a:xfrm>
        </p:spPr>
      </p:pic>
    </p:spTree>
    <p:extLst>
      <p:ext uri="{BB962C8B-B14F-4D97-AF65-F5344CB8AC3E}">
        <p14:creationId xmlns:p14="http://schemas.microsoft.com/office/powerpoint/2010/main" val="5650035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A1A4794-03E2-DA65-8658-D124C60173FE}"/>
              </a:ext>
            </a:extLst>
          </p:cNvPr>
          <p:cNvSpPr txBox="1"/>
          <p:nvPr/>
        </p:nvSpPr>
        <p:spPr>
          <a:xfrm>
            <a:off x="3156045" y="1395414"/>
            <a:ext cx="609372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 err="1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freeCodeCamp</a:t>
            </a:r>
            <a:r>
              <a:rPr lang="en-US" sz="32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sz="3200" dirty="0" err="1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FlexBox</a:t>
            </a:r>
            <a:r>
              <a:rPr lang="en-US" sz="32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Guide</a:t>
            </a:r>
            <a:endParaRPr lang="LID4096" sz="3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040E51-A85C-6AE0-36C1-21F606F1EDDC}"/>
              </a:ext>
            </a:extLst>
          </p:cNvPr>
          <p:cNvSpPr txBox="1"/>
          <p:nvPr/>
        </p:nvSpPr>
        <p:spPr>
          <a:xfrm>
            <a:off x="3156045" y="2237162"/>
            <a:ext cx="609372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CSS Tricks </a:t>
            </a:r>
            <a:r>
              <a:rPr lang="en-US" sz="3200" dirty="0" err="1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FlexBox</a:t>
            </a:r>
            <a:r>
              <a:rPr lang="en-US" sz="32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Guide</a:t>
            </a:r>
            <a:endParaRPr lang="LID4096" sz="3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BA3482-C79B-7D35-13F3-219E8F02670D}"/>
              </a:ext>
            </a:extLst>
          </p:cNvPr>
          <p:cNvSpPr txBox="1"/>
          <p:nvPr/>
        </p:nvSpPr>
        <p:spPr>
          <a:xfrm>
            <a:off x="3156045" y="3013502"/>
            <a:ext cx="609372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MDN </a:t>
            </a:r>
            <a:r>
              <a:rPr lang="en-US" sz="3200" dirty="0" err="1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FlexBox</a:t>
            </a:r>
            <a:r>
              <a:rPr lang="en-US" sz="320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Guide</a:t>
            </a:r>
            <a:endParaRPr lang="LID4096" sz="3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F0E410-11C2-EAC0-ADDC-DCC4969DC4B1}"/>
              </a:ext>
            </a:extLst>
          </p:cNvPr>
          <p:cNvSpPr txBox="1"/>
          <p:nvPr/>
        </p:nvSpPr>
        <p:spPr>
          <a:xfrm>
            <a:off x="3156045" y="3724075"/>
            <a:ext cx="609372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Animated </a:t>
            </a:r>
            <a:r>
              <a:rPr lang="en-US" sz="3200" dirty="0" err="1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FlexBox</a:t>
            </a:r>
            <a:r>
              <a:rPr lang="en-US" sz="3200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Guide</a:t>
            </a:r>
            <a:endParaRPr lang="LID4096" sz="3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1193D9-6721-9789-61F4-F714C2B74008}"/>
              </a:ext>
            </a:extLst>
          </p:cNvPr>
          <p:cNvSpPr txBox="1"/>
          <p:nvPr/>
        </p:nvSpPr>
        <p:spPr>
          <a:xfrm>
            <a:off x="3156045" y="4434649"/>
            <a:ext cx="609372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Interactive </a:t>
            </a:r>
            <a:r>
              <a:rPr lang="en-US" sz="3200" dirty="0" err="1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FlexBox</a:t>
            </a:r>
            <a:r>
              <a:rPr lang="en-US" sz="3200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Guide</a:t>
            </a:r>
            <a:endParaRPr lang="LID4096" sz="3200" dirty="0"/>
          </a:p>
        </p:txBody>
      </p:sp>
      <p:sp>
        <p:nvSpPr>
          <p:cNvPr id="11" name="Google Shape;2584;p35">
            <a:extLst>
              <a:ext uri="{FF2B5EF4-FFF2-40B4-BE49-F238E27FC236}">
                <a16:creationId xmlns:a16="http://schemas.microsoft.com/office/drawing/2014/main" id="{8B1EDEEE-AF63-B180-3744-57F733E638C1}"/>
              </a:ext>
            </a:extLst>
          </p:cNvPr>
          <p:cNvSpPr txBox="1">
            <a:spLocks/>
          </p:cNvSpPr>
          <p:nvPr/>
        </p:nvSpPr>
        <p:spPr>
          <a:xfrm>
            <a:off x="1040642" y="126651"/>
            <a:ext cx="10091738" cy="95408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6000" dirty="0"/>
              <a:t>Reference Links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982FB76-5B74-AFB3-45C5-920B4F6DB606}"/>
              </a:ext>
            </a:extLst>
          </p:cNvPr>
          <p:cNvSpPr txBox="1"/>
          <p:nvPr/>
        </p:nvSpPr>
        <p:spPr>
          <a:xfrm>
            <a:off x="491319" y="2674947"/>
            <a:ext cx="1897039" cy="923330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Press </a:t>
            </a:r>
            <a:r>
              <a:rPr lang="en-US" b="1" dirty="0"/>
              <a:t>Ctrl + Click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rgbClr val="FF0000"/>
                </a:solidFill>
              </a:rPr>
              <a:t>to access the links</a:t>
            </a:r>
            <a:endParaRPr lang="LID4096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01378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584;p35">
            <a:extLst>
              <a:ext uri="{FF2B5EF4-FFF2-40B4-BE49-F238E27FC236}">
                <a16:creationId xmlns:a16="http://schemas.microsoft.com/office/drawing/2014/main" id="{F1F9A4D1-3180-51E2-8419-4B1DA87BCAB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66800" y="936625"/>
            <a:ext cx="10091738" cy="95408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dirty="0"/>
              <a:t>What is Flexbox?</a:t>
            </a:r>
          </a:p>
        </p:txBody>
      </p:sp>
      <p:sp>
        <p:nvSpPr>
          <p:cNvPr id="7" name="Google Shape;2586;p35">
            <a:extLst>
              <a:ext uri="{FF2B5EF4-FFF2-40B4-BE49-F238E27FC236}">
                <a16:creationId xmlns:a16="http://schemas.microsoft.com/office/drawing/2014/main" id="{480ECD65-B1B2-AC96-5583-B41511D48B63}"/>
              </a:ext>
            </a:extLst>
          </p:cNvPr>
          <p:cNvSpPr txBox="1">
            <a:spLocks/>
          </p:cNvSpPr>
          <p:nvPr/>
        </p:nvSpPr>
        <p:spPr>
          <a:xfrm>
            <a:off x="1219691" y="1413669"/>
            <a:ext cx="10091737" cy="3835048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Neue Haas Grotesk Text Pro" panose="020B05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7724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Neue Haas Grotesk Text Pro" panose="020B0504020202020204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GB" sz="3600" dirty="0">
                <a:latin typeface="Tajawal" panose="020B0604020202020204" charset="0"/>
                <a:cs typeface="Tajawal" panose="020B0604020202020204" charset="0"/>
              </a:rPr>
              <a:t>	Flexbox, was designed as a one-dimensional layout model, and as a method that could offer space distribution between items in an interface and powerful alignment capabilities. </a:t>
            </a:r>
          </a:p>
        </p:txBody>
      </p:sp>
    </p:spTree>
    <p:extLst>
      <p:ext uri="{BB962C8B-B14F-4D97-AF65-F5344CB8AC3E}">
        <p14:creationId xmlns:p14="http://schemas.microsoft.com/office/powerpoint/2010/main" val="13004841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584;p35">
            <a:extLst>
              <a:ext uri="{FF2B5EF4-FFF2-40B4-BE49-F238E27FC236}">
                <a16:creationId xmlns:a16="http://schemas.microsoft.com/office/drawing/2014/main" id="{4817F79D-BF9E-571F-ED58-76FB9AF98D2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192905"/>
            <a:ext cx="12192000" cy="95408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Basics and Terminology - 01</a:t>
            </a:r>
            <a:endParaRPr sz="4000" dirty="0"/>
          </a:p>
        </p:txBody>
      </p:sp>
      <p:sp>
        <p:nvSpPr>
          <p:cNvPr id="6" name="Google Shape;2586;p35">
            <a:extLst>
              <a:ext uri="{FF2B5EF4-FFF2-40B4-BE49-F238E27FC236}">
                <a16:creationId xmlns:a16="http://schemas.microsoft.com/office/drawing/2014/main" id="{2FFBF605-EB6F-DB57-96AF-6DD7959C564F}"/>
              </a:ext>
            </a:extLst>
          </p:cNvPr>
          <p:cNvSpPr txBox="1">
            <a:spLocks/>
          </p:cNvSpPr>
          <p:nvPr/>
        </p:nvSpPr>
        <p:spPr>
          <a:xfrm>
            <a:off x="1050131" y="1799771"/>
            <a:ext cx="10091738" cy="4572001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Neue Haas Grotesk Text Pro" panose="020B05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7724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Neue Haas Grotesk Text Pro" panose="020B0504020202020204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800" b="1" dirty="0">
                <a:latin typeface="Blanco"/>
              </a:rPr>
              <a:t>main axis</a:t>
            </a:r>
            <a:r>
              <a:rPr lang="en-US" sz="2800" dirty="0">
                <a:latin typeface="Blanco"/>
              </a:rPr>
              <a:t> –</a:t>
            </a:r>
            <a:r>
              <a:rPr lang="en-GB" sz="2400" dirty="0">
                <a:latin typeface="Blanco"/>
              </a:rPr>
              <a:t>primary axis along which flex items are laid out</a:t>
            </a:r>
            <a:endParaRPr lang="en-GB" sz="2400" dirty="0">
              <a:latin typeface="Tajawal" panose="020B0604020202020204" charset="0"/>
              <a:cs typeface="Tajawal" panose="020B0604020202020204" charset="0"/>
            </a:endParaRPr>
          </a:p>
          <a:p>
            <a:pPr marL="0" indent="0" algn="just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800" b="1" dirty="0">
                <a:latin typeface="Blanco"/>
              </a:rPr>
              <a:t>main-start | main-end</a:t>
            </a:r>
            <a:r>
              <a:rPr lang="en-US" sz="2800" dirty="0">
                <a:latin typeface="Blanco"/>
              </a:rPr>
              <a:t> – </a:t>
            </a:r>
            <a:r>
              <a:rPr lang="en-GB" sz="2400" dirty="0">
                <a:latin typeface="Blanco"/>
              </a:rPr>
              <a:t>flex items are placed within the container starting from main-start and going to main-end.</a:t>
            </a:r>
            <a:endParaRPr lang="en-GB" sz="2400" dirty="0">
              <a:latin typeface="Tajawal" panose="020B0604020202020204" charset="0"/>
              <a:cs typeface="Tajawal" panose="020B0604020202020204" charset="0"/>
            </a:endParaRPr>
          </a:p>
          <a:p>
            <a:pPr marL="0" indent="0" algn="just"/>
            <a:r>
              <a:rPr lang="en-US" sz="2800" b="1" dirty="0">
                <a:latin typeface="Blanco"/>
              </a:rPr>
              <a:t>main size </a:t>
            </a:r>
            <a:r>
              <a:rPr lang="en-US" sz="2800" dirty="0">
                <a:latin typeface="Blanco"/>
              </a:rPr>
              <a:t>– </a:t>
            </a:r>
            <a:r>
              <a:rPr lang="en-GB" sz="2400" dirty="0">
                <a:latin typeface="Blanco"/>
              </a:rPr>
              <a:t>flex item’s width or height, whichever is in the main dimension</a:t>
            </a:r>
            <a:endParaRPr lang="en-GB" sz="2400" dirty="0">
              <a:latin typeface="Tajawal" panose="020B0604020202020204" charset="0"/>
              <a:cs typeface="Tajawal" panose="020B0604020202020204" charset="0"/>
            </a:endParaRPr>
          </a:p>
          <a:p>
            <a:pPr marL="0" indent="0" algn="just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800" b="1" dirty="0">
                <a:latin typeface="Blanco"/>
              </a:rPr>
              <a:t>cross axis</a:t>
            </a:r>
            <a:r>
              <a:rPr lang="en-US" sz="2800" dirty="0">
                <a:latin typeface="Blanco"/>
              </a:rPr>
              <a:t> – </a:t>
            </a:r>
            <a:r>
              <a:rPr lang="en-GB" sz="2400" dirty="0">
                <a:latin typeface="Blanco"/>
              </a:rPr>
              <a:t>axis perpendicular to the main axis is called the cross axis</a:t>
            </a:r>
          </a:p>
          <a:p>
            <a:pPr marL="0" indent="0" algn="just"/>
            <a:r>
              <a:rPr lang="en-US" sz="2800" b="1" dirty="0">
                <a:latin typeface="Blanco"/>
              </a:rPr>
              <a:t>cross-start | cross-end – </a:t>
            </a:r>
            <a:r>
              <a:rPr lang="en-GB" sz="2400" dirty="0">
                <a:latin typeface="Blanco"/>
              </a:rPr>
              <a:t>Flex lines are filled with items and placed into the container starting on the cross-start side of the flex container and going toward the cross-end side.</a:t>
            </a:r>
          </a:p>
          <a:p>
            <a:pPr marL="0" indent="0" algn="just"/>
            <a:r>
              <a:rPr lang="en-GB" sz="2400" b="1" dirty="0">
                <a:latin typeface="Blanco"/>
              </a:rPr>
              <a:t>cross size</a:t>
            </a:r>
            <a:r>
              <a:rPr lang="en-GB" sz="2400" dirty="0">
                <a:latin typeface="Blanco"/>
              </a:rPr>
              <a:t> –  The width or height of a flex item, whichever is in the cross dimension</a:t>
            </a:r>
            <a:endParaRPr lang="en-GB" sz="2400" dirty="0">
              <a:latin typeface="Tajawal" panose="020B0604020202020204" charset="0"/>
              <a:cs typeface="Tajawal" panose="020B0604020202020204" charset="0"/>
            </a:endParaRPr>
          </a:p>
          <a:p>
            <a:pPr marL="0" indent="0" algn="just"/>
            <a:endParaRPr lang="en-GB" sz="2800" dirty="0">
              <a:latin typeface="Tajawal" panose="020B0604020202020204" charset="0"/>
              <a:cs typeface="Tajawal" panose="020B0604020202020204" charset="0"/>
            </a:endParaRPr>
          </a:p>
          <a:p>
            <a:pPr marL="0" indent="0" algn="just">
              <a:spcBef>
                <a:spcPts val="0"/>
              </a:spcBef>
              <a:buFont typeface="Arial" panose="020B0604020202020204" pitchFamily="34" charset="0"/>
              <a:buNone/>
            </a:pPr>
            <a:endParaRPr lang="en-GB" sz="3200" dirty="0">
              <a:latin typeface="Tajawal" panose="020B0604020202020204" charset="0"/>
              <a:cs typeface="Tajawal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81658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584;p35">
            <a:extLst>
              <a:ext uri="{FF2B5EF4-FFF2-40B4-BE49-F238E27FC236}">
                <a16:creationId xmlns:a16="http://schemas.microsoft.com/office/drawing/2014/main" id="{2465E462-6FC4-F957-ABAA-B0F54160542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652587" y="210685"/>
            <a:ext cx="8886825" cy="104298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Basics and Terminology - 02</a:t>
            </a:r>
            <a:endParaRPr sz="4000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B3B333BE-A23D-92CA-77E6-A883D87C1D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3927" y="1253672"/>
            <a:ext cx="11404146" cy="5016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2549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584;p35">
            <a:extLst>
              <a:ext uri="{FF2B5EF4-FFF2-40B4-BE49-F238E27FC236}">
                <a16:creationId xmlns:a16="http://schemas.microsoft.com/office/drawing/2014/main" id="{838A86C0-335A-F241-F5B6-7A90ABB6BA7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652585" y="239713"/>
            <a:ext cx="8886825" cy="104298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Basics and Terminology - 03</a:t>
            </a:r>
            <a:endParaRPr sz="4000" dirty="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DD8EE31F-3E58-1107-2213-EC59FB6CB5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370" y="1282700"/>
            <a:ext cx="11437257" cy="4918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9948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AA1EFE-1D74-0DBB-65B7-2A239C132EE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pPr marL="0" indent="0" algn="l">
              <a:buClr>
                <a:srgbClr val="273D40"/>
              </a:buClr>
              <a:buSzPts val="600"/>
              <a:buFont typeface="Arial"/>
              <a:buNone/>
            </a:pPr>
            <a:r>
              <a:rPr lang="en-GB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SFMono-Regular"/>
              </a:rPr>
              <a:t>.container </a:t>
            </a:r>
            <a:r>
              <a:rPr lang="en-GB" sz="2800" dirty="0">
                <a:solidFill>
                  <a:srgbClr val="FF0000"/>
                </a:solidFill>
                <a:latin typeface="SFMono-Regular"/>
              </a:rPr>
              <a:t>{ display: </a:t>
            </a:r>
            <a:r>
              <a:rPr lang="en-GB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SFMono-Regular"/>
              </a:rPr>
              <a:t>flex</a:t>
            </a:r>
            <a:r>
              <a:rPr lang="en-GB" sz="2800" dirty="0">
                <a:solidFill>
                  <a:srgbClr val="FF0000"/>
                </a:solidFill>
                <a:latin typeface="SFMono-Regular"/>
              </a:rPr>
              <a:t>;</a:t>
            </a:r>
            <a:r>
              <a:rPr lang="en-GB" sz="2800" dirty="0">
                <a:solidFill>
                  <a:srgbClr val="F5D67B"/>
                </a:solidFill>
                <a:latin typeface="SFMono-Regular"/>
              </a:rPr>
              <a:t> </a:t>
            </a:r>
            <a:r>
              <a:rPr lang="en-GB" sz="2800" i="1" dirty="0">
                <a:solidFill>
                  <a:srgbClr val="5E7671"/>
                </a:solidFill>
                <a:latin typeface="SFMono-Regular"/>
              </a:rPr>
              <a:t>/* or inline-flex */</a:t>
            </a:r>
            <a:r>
              <a:rPr lang="en-GB" sz="2800" dirty="0">
                <a:solidFill>
                  <a:srgbClr val="F5D67B"/>
                </a:solidFill>
                <a:latin typeface="SFMono-Regular"/>
              </a:rPr>
              <a:t> </a:t>
            </a:r>
            <a:r>
              <a:rPr lang="en-GB" sz="2800" dirty="0">
                <a:solidFill>
                  <a:srgbClr val="FF0000"/>
                </a:solidFill>
                <a:latin typeface="SFMono-Regular"/>
              </a:rPr>
              <a:t>}</a:t>
            </a:r>
          </a:p>
          <a:p>
            <a:pPr marL="0" indent="0" algn="l">
              <a:buClr>
                <a:srgbClr val="273D40"/>
              </a:buClr>
              <a:buSzPts val="600"/>
              <a:buFont typeface="Arial"/>
              <a:buNone/>
            </a:pPr>
            <a:endParaRPr lang="en-GB" sz="2800" dirty="0">
              <a:latin typeface="SFMono-Regular"/>
            </a:endParaRPr>
          </a:p>
          <a:p>
            <a:pPr marL="0" indent="0" algn="l">
              <a:buClr>
                <a:srgbClr val="273D40"/>
              </a:buClr>
              <a:buSzPts val="600"/>
              <a:buFont typeface="Arial"/>
              <a:buNone/>
            </a:pPr>
            <a:r>
              <a:rPr lang="en-GB" sz="2800" dirty="0">
                <a:latin typeface="Tajawal" panose="020B0604020202020204" charset="0"/>
                <a:cs typeface="Tajawal" panose="020B0604020202020204" charset="0"/>
              </a:rPr>
              <a:t>This defines a flex container; inline or block depending on the given value. It enables a flex context for all its direct children.</a:t>
            </a:r>
            <a:endParaRPr lang="en-GB" sz="2000" dirty="0">
              <a:latin typeface="Tajawal" panose="020B0604020202020204" charset="0"/>
              <a:cs typeface="Tajawal" panose="020B0604020202020204" charset="0"/>
            </a:endParaRPr>
          </a:p>
          <a:p>
            <a:endParaRPr lang="LID4096" sz="2800" dirty="0"/>
          </a:p>
        </p:txBody>
      </p:sp>
      <p:sp>
        <p:nvSpPr>
          <p:cNvPr id="5" name="Google Shape;2584;p35">
            <a:extLst>
              <a:ext uri="{FF2B5EF4-FFF2-40B4-BE49-F238E27FC236}">
                <a16:creationId xmlns:a16="http://schemas.microsoft.com/office/drawing/2014/main" id="{264465B7-47CF-6CF7-232A-A4C1C0EF928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66800" y="936625"/>
            <a:ext cx="10091738" cy="95408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/>
              <a:t>Properties of parent container</a:t>
            </a:r>
            <a:endParaRPr lang="en-US" sz="4000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3BA0B8B-1B17-CD0F-5E44-FE72ED9F7C9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12669" y="2473239"/>
            <a:ext cx="5116285" cy="1911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1854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2615;p36">
            <a:extLst>
              <a:ext uri="{FF2B5EF4-FFF2-40B4-BE49-F238E27FC236}">
                <a16:creationId xmlns:a16="http://schemas.microsoft.com/office/drawing/2014/main" id="{39801087-6355-D8C3-F70C-BD5BB8FAAB1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66800" y="936625"/>
            <a:ext cx="10091738" cy="95408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5400" dirty="0"/>
              <a:t>flex direction</a:t>
            </a:r>
            <a:endParaRPr sz="5400" dirty="0"/>
          </a:p>
        </p:txBody>
      </p:sp>
      <p:sp>
        <p:nvSpPr>
          <p:cNvPr id="8" name="Google Shape;2616;p36">
            <a:extLst>
              <a:ext uri="{FF2B5EF4-FFF2-40B4-BE49-F238E27FC236}">
                <a16:creationId xmlns:a16="http://schemas.microsoft.com/office/drawing/2014/main" id="{B2D6B79F-9C0A-5EB3-57FE-2E924B041843}"/>
              </a:ext>
            </a:extLst>
          </p:cNvPr>
          <p:cNvSpPr txBox="1">
            <a:spLocks noGrp="1"/>
          </p:cNvSpPr>
          <p:nvPr>
            <p:ph sz="half" idx="1"/>
          </p:nvPr>
        </p:nvSpPr>
        <p:spPr>
          <a:xfrm>
            <a:off x="1066800" y="2117725"/>
            <a:ext cx="4810125" cy="375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73D40"/>
              </a:buClr>
              <a:buSzPts val="600"/>
              <a:buFont typeface="Arial"/>
              <a:buNone/>
            </a:pPr>
            <a:r>
              <a:rPr lang="en-US" sz="24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SFMono-Regular"/>
              </a:rPr>
              <a:t>.container</a:t>
            </a:r>
            <a:r>
              <a:rPr lang="en-US" sz="2400" b="0" i="0" dirty="0">
                <a:solidFill>
                  <a:srgbClr val="F5D67B"/>
                </a:solidFill>
                <a:effectLst/>
                <a:latin typeface="SFMono-Regular"/>
              </a:rPr>
              <a:t> </a:t>
            </a:r>
            <a:r>
              <a:rPr lang="en-US" sz="2400" b="0" i="0" dirty="0">
                <a:solidFill>
                  <a:srgbClr val="FF0000"/>
                </a:solidFill>
                <a:effectLst/>
                <a:latin typeface="SFMono-Regular"/>
              </a:rPr>
              <a:t>{ flex-direction: </a:t>
            </a:r>
            <a:r>
              <a:rPr lang="en-US" sz="24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SFMono-Regular"/>
              </a:rPr>
              <a:t>row</a:t>
            </a:r>
            <a:r>
              <a:rPr lang="en-US" sz="2400" b="0" i="0" dirty="0">
                <a:solidFill>
                  <a:srgbClr val="F5D67B"/>
                </a:solidFill>
                <a:effectLst/>
                <a:latin typeface="SFMono-Regular"/>
              </a:rPr>
              <a:t> </a:t>
            </a:r>
            <a:r>
              <a:rPr lang="en-US" sz="24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SFMono-Regular"/>
              </a:rPr>
              <a:t>|</a:t>
            </a:r>
            <a:r>
              <a:rPr lang="en-US" sz="2400" b="0" i="0" dirty="0">
                <a:solidFill>
                  <a:srgbClr val="F5D67B"/>
                </a:solidFill>
                <a:effectLst/>
                <a:latin typeface="SFMono-Regular"/>
              </a:rPr>
              <a:t> </a:t>
            </a:r>
            <a:r>
              <a:rPr lang="en-US" sz="24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SFMono-Regular"/>
              </a:rPr>
              <a:t>row-reverse</a:t>
            </a:r>
            <a:r>
              <a:rPr lang="en-US" sz="2400" b="0" i="0" dirty="0">
                <a:solidFill>
                  <a:srgbClr val="F5D67B"/>
                </a:solidFill>
                <a:effectLst/>
                <a:latin typeface="SFMono-Regular"/>
              </a:rPr>
              <a:t> </a:t>
            </a:r>
            <a:r>
              <a:rPr lang="en-US" sz="24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SFMono-Regular"/>
              </a:rPr>
              <a:t>|</a:t>
            </a:r>
            <a:r>
              <a:rPr lang="en-US" sz="2400" b="0" i="0" dirty="0">
                <a:solidFill>
                  <a:srgbClr val="F5D67B"/>
                </a:solidFill>
                <a:effectLst/>
                <a:latin typeface="SFMono-Regular"/>
              </a:rPr>
              <a:t> </a:t>
            </a:r>
            <a:r>
              <a:rPr lang="en-US" sz="24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SFMono-Regular"/>
              </a:rPr>
              <a:t>column</a:t>
            </a:r>
            <a:r>
              <a:rPr lang="en-US" sz="2400" b="0" i="0" dirty="0">
                <a:solidFill>
                  <a:srgbClr val="F5D67B"/>
                </a:solidFill>
                <a:effectLst/>
                <a:latin typeface="SFMono-Regular"/>
              </a:rPr>
              <a:t> </a:t>
            </a:r>
            <a:r>
              <a:rPr lang="en-US" sz="24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SFMono-Regular"/>
              </a:rPr>
              <a:t>|</a:t>
            </a:r>
            <a:r>
              <a:rPr lang="en-US" sz="2400" b="0" i="0" dirty="0">
                <a:solidFill>
                  <a:srgbClr val="F5D67B"/>
                </a:solidFill>
                <a:effectLst/>
                <a:latin typeface="SFMono-Regular"/>
              </a:rPr>
              <a:t> </a:t>
            </a:r>
            <a:r>
              <a:rPr lang="en-US" sz="24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SFMono-Regular"/>
              </a:rPr>
              <a:t>column-reverse</a:t>
            </a:r>
            <a:r>
              <a:rPr lang="en-US" sz="2400" b="0" i="0" dirty="0">
                <a:solidFill>
                  <a:srgbClr val="FF0000"/>
                </a:solidFill>
                <a:effectLst/>
                <a:latin typeface="SFMono-Regular"/>
              </a:rPr>
              <a:t>; }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73D40"/>
              </a:buClr>
              <a:buSzPts val="600"/>
              <a:buFont typeface="Arial"/>
              <a:buNone/>
            </a:pPr>
            <a:endParaRPr sz="2400" dirty="0">
              <a:latin typeface="Tajawal" panose="020B0604020202020204" charset="0"/>
              <a:cs typeface="Tajawal" panose="020B0604020202020204" charset="0"/>
            </a:endParaRPr>
          </a:p>
          <a:p>
            <a:pPr marL="311150" indent="-285750">
              <a:spcBef>
                <a:spcPts val="0"/>
              </a:spcBef>
              <a:buSzPct val="80000"/>
            </a:pPr>
            <a:r>
              <a:rPr lang="en-US" sz="2800" dirty="0">
                <a:latin typeface="Tajawal" panose="020B0604020202020204" charset="0"/>
                <a:cs typeface="Tajawal" panose="020B0604020202020204" charset="0"/>
              </a:rPr>
              <a:t>row(default) : left to right</a:t>
            </a:r>
          </a:p>
          <a:p>
            <a:pPr marL="311150" indent="-285750">
              <a:spcBef>
                <a:spcPts val="0"/>
              </a:spcBef>
              <a:buSzPct val="80000"/>
            </a:pPr>
            <a:r>
              <a:rPr lang="en-US" sz="2800" dirty="0">
                <a:latin typeface="Tajawal" panose="020B0604020202020204" charset="0"/>
                <a:cs typeface="Tajawal" panose="020B0604020202020204" charset="0"/>
              </a:rPr>
              <a:t>row-reverse : right to left</a:t>
            </a:r>
          </a:p>
          <a:p>
            <a:pPr marL="311150" indent="-285750">
              <a:spcBef>
                <a:spcPts val="0"/>
              </a:spcBef>
              <a:buSzPct val="80000"/>
            </a:pPr>
            <a:r>
              <a:rPr lang="en-US" sz="2800" dirty="0">
                <a:latin typeface="Tajawal" panose="020B0604020202020204" charset="0"/>
                <a:cs typeface="Tajawal" panose="020B0604020202020204" charset="0"/>
              </a:rPr>
              <a:t>column : top to bottom</a:t>
            </a:r>
          </a:p>
          <a:p>
            <a:pPr marL="311150" indent="-285750">
              <a:spcBef>
                <a:spcPts val="0"/>
              </a:spcBef>
              <a:buSzPct val="80000"/>
            </a:pPr>
            <a:r>
              <a:rPr lang="en-US" sz="2800" dirty="0">
                <a:latin typeface="Tajawal" panose="020B0604020202020204" charset="0"/>
                <a:cs typeface="Tajawal" panose="020B0604020202020204" charset="0"/>
              </a:rPr>
              <a:t>column-reverse : bottom to top</a:t>
            </a:r>
            <a:endParaRPr sz="2800" dirty="0">
              <a:latin typeface="Tajawal" panose="020B0604020202020204" charset="0"/>
              <a:cs typeface="Tajawal" panose="020B0604020202020204" charset="0"/>
            </a:endParaRP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657F9386-E489-8914-1766-3811FB2C6BC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20643" y="2336800"/>
            <a:ext cx="5219813" cy="375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3082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615;p36">
            <a:extLst>
              <a:ext uri="{FF2B5EF4-FFF2-40B4-BE49-F238E27FC236}">
                <a16:creationId xmlns:a16="http://schemas.microsoft.com/office/drawing/2014/main" id="{F145B6EF-39B1-9A70-BA79-0EB0B1C9797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66800" y="936625"/>
            <a:ext cx="10091738" cy="95408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5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f</a:t>
            </a:r>
            <a:r>
              <a:rPr lang="en" sz="5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lex-wrap</a:t>
            </a:r>
            <a:endParaRPr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6" name="Google Shape;2616;p36">
            <a:extLst>
              <a:ext uri="{FF2B5EF4-FFF2-40B4-BE49-F238E27FC236}">
                <a16:creationId xmlns:a16="http://schemas.microsoft.com/office/drawing/2014/main" id="{F1588A58-CE9F-4FF4-18BB-A32A5DAC4E1F}"/>
              </a:ext>
            </a:extLst>
          </p:cNvPr>
          <p:cNvSpPr txBox="1">
            <a:spLocks noGrp="1"/>
          </p:cNvSpPr>
          <p:nvPr>
            <p:ph sz="half" idx="1"/>
          </p:nvPr>
        </p:nvSpPr>
        <p:spPr>
          <a:xfrm>
            <a:off x="1066800" y="2117725"/>
            <a:ext cx="4810125" cy="375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73D40"/>
              </a:buClr>
              <a:buSzPts val="600"/>
              <a:buFont typeface="Arial"/>
              <a:buNone/>
            </a:pPr>
            <a:r>
              <a:rPr lang="en-US" sz="24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SFMono-Regular"/>
              </a:rPr>
              <a:t>.container</a:t>
            </a:r>
            <a:r>
              <a:rPr lang="en-US" sz="2400" b="0" i="0" dirty="0">
                <a:solidFill>
                  <a:srgbClr val="F5D67B"/>
                </a:solidFill>
                <a:effectLst/>
                <a:latin typeface="SFMono-Regular"/>
              </a:rPr>
              <a:t> </a:t>
            </a:r>
            <a:r>
              <a:rPr lang="en-US" sz="2400" b="0" i="0" dirty="0">
                <a:solidFill>
                  <a:srgbClr val="FF0000"/>
                </a:solidFill>
                <a:effectLst/>
                <a:latin typeface="SFMono-Regular"/>
              </a:rPr>
              <a:t>{ flex-wrap:</a:t>
            </a:r>
            <a:r>
              <a:rPr lang="en-US" sz="2400" b="0" i="0" dirty="0">
                <a:solidFill>
                  <a:srgbClr val="F5D67B"/>
                </a:solidFill>
                <a:effectLst/>
                <a:latin typeface="SFMono-Regular"/>
              </a:rPr>
              <a:t> </a:t>
            </a:r>
            <a:r>
              <a:rPr lang="en-US" sz="2400" b="0" i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SFMono-Regular"/>
              </a:rPr>
              <a:t>nowrap</a:t>
            </a:r>
            <a:r>
              <a:rPr lang="en-US" sz="2400" b="0" i="0" dirty="0">
                <a:solidFill>
                  <a:srgbClr val="F5D67B"/>
                </a:solidFill>
                <a:effectLst/>
                <a:latin typeface="SFMono-Regular"/>
              </a:rPr>
              <a:t> </a:t>
            </a:r>
            <a:r>
              <a:rPr lang="en-US" sz="24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SFMono-Regular"/>
              </a:rPr>
              <a:t>|</a:t>
            </a:r>
            <a:r>
              <a:rPr lang="en-US" sz="2400" b="0" i="0" dirty="0">
                <a:solidFill>
                  <a:srgbClr val="F5D67B"/>
                </a:solidFill>
                <a:effectLst/>
                <a:latin typeface="SFMono-Regular"/>
              </a:rPr>
              <a:t> </a:t>
            </a:r>
            <a:r>
              <a:rPr lang="en-US" sz="24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SFMono-Regular"/>
              </a:rPr>
              <a:t>wrap</a:t>
            </a:r>
            <a:r>
              <a:rPr lang="en-US" sz="2400" b="0" i="0" dirty="0">
                <a:solidFill>
                  <a:srgbClr val="F5D67B"/>
                </a:solidFill>
                <a:effectLst/>
                <a:latin typeface="SFMono-Regular"/>
              </a:rPr>
              <a:t> </a:t>
            </a:r>
            <a:r>
              <a:rPr lang="en-US" sz="24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SFMono-Regular"/>
              </a:rPr>
              <a:t>|</a:t>
            </a:r>
            <a:r>
              <a:rPr lang="en-US" sz="2400" b="0" i="0" dirty="0">
                <a:solidFill>
                  <a:srgbClr val="F5D67B"/>
                </a:solidFill>
                <a:effectLst/>
                <a:latin typeface="SFMono-Regular"/>
              </a:rPr>
              <a:t> </a:t>
            </a:r>
            <a:r>
              <a:rPr lang="en-US" sz="24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SFMono-Regular"/>
              </a:rPr>
              <a:t>wrap-reverse</a:t>
            </a:r>
            <a:r>
              <a:rPr lang="en-US" sz="2400" b="0" i="0" dirty="0">
                <a:solidFill>
                  <a:srgbClr val="FF0000"/>
                </a:solidFill>
                <a:effectLst/>
                <a:latin typeface="SFMono-Regular"/>
              </a:rPr>
              <a:t>;</a:t>
            </a:r>
            <a:r>
              <a:rPr lang="en-US" sz="2400" b="0" i="0" dirty="0">
                <a:solidFill>
                  <a:srgbClr val="F5D67B"/>
                </a:solidFill>
                <a:effectLst/>
                <a:latin typeface="SFMono-Regular"/>
              </a:rPr>
              <a:t> </a:t>
            </a:r>
            <a:r>
              <a:rPr lang="en-US" sz="2400" b="0" i="0" dirty="0">
                <a:solidFill>
                  <a:srgbClr val="FF0000"/>
                </a:solidFill>
                <a:effectLst/>
                <a:latin typeface="SFMono-Regular"/>
              </a:rPr>
              <a:t>}</a:t>
            </a:r>
            <a:endParaRPr sz="2400" dirty="0">
              <a:solidFill>
                <a:srgbClr val="FF0000"/>
              </a:solidFill>
            </a:endParaRPr>
          </a:p>
          <a:p>
            <a:pPr marL="368300" indent="-342900">
              <a:spcBef>
                <a:spcPts val="0"/>
              </a:spcBef>
              <a:buSzPct val="80000"/>
            </a:pPr>
            <a:r>
              <a:rPr lang="en-US" sz="2400" b="1" dirty="0" err="1">
                <a:latin typeface="Tajawal" panose="020B0604020202020204" charset="0"/>
                <a:cs typeface="Tajawal" panose="020B0604020202020204" charset="0"/>
              </a:rPr>
              <a:t>nowrap</a:t>
            </a:r>
            <a:r>
              <a:rPr lang="en-US" sz="2400" b="1" dirty="0">
                <a:latin typeface="Tajawal" panose="020B0604020202020204" charset="0"/>
                <a:cs typeface="Tajawal" panose="020B0604020202020204" charset="0"/>
              </a:rPr>
              <a:t> : </a:t>
            </a:r>
            <a:r>
              <a:rPr lang="en-US" sz="2400" dirty="0">
                <a:latin typeface="Tajawal" panose="020B0604020202020204" charset="0"/>
                <a:cs typeface="Tajawal" panose="020B0604020202020204" charset="0"/>
              </a:rPr>
              <a:t>all flex items will be on one line</a:t>
            </a:r>
          </a:p>
          <a:p>
            <a:pPr marL="368300" indent="-342900">
              <a:spcBef>
                <a:spcPts val="0"/>
              </a:spcBef>
              <a:buSzPct val="80000"/>
            </a:pPr>
            <a:r>
              <a: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ajawal" panose="020B0604020202020204" charset="0"/>
                <a:cs typeface="Tajawal" panose="020B0604020202020204" charset="0"/>
              </a:rPr>
              <a:t>wrap : </a:t>
            </a:r>
            <a:r>
              <a:rPr lang="en-GB" sz="24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ajawal" panose="020B0604020202020204" charset="0"/>
                <a:cs typeface="Tajawal" panose="020B0604020202020204" charset="0"/>
              </a:rPr>
              <a:t>flex items will wrap onto multiple lines, from top to bottom</a:t>
            </a:r>
            <a:endParaRPr lang="en-US" sz="2400" dirty="0">
              <a:solidFill>
                <a:schemeClr val="tx1">
                  <a:lumMod val="95000"/>
                  <a:lumOff val="5000"/>
                </a:schemeClr>
              </a:solidFill>
              <a:latin typeface="Tajawal" panose="020B0604020202020204" charset="0"/>
              <a:cs typeface="Tajawal" panose="020B0604020202020204" charset="0"/>
            </a:endParaRPr>
          </a:p>
          <a:p>
            <a:pPr marL="368300" indent="-342900">
              <a:spcBef>
                <a:spcPts val="0"/>
              </a:spcBef>
              <a:buSzPct val="80000"/>
            </a:pPr>
            <a:r>
              <a: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ajawal" panose="020B0604020202020204" charset="0"/>
                <a:cs typeface="Tajawal" panose="020B0604020202020204" charset="0"/>
              </a:rPr>
              <a:t>wrap-reverse : </a:t>
            </a:r>
            <a:r>
              <a:rPr lang="en-GB" sz="24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ajawal" panose="020B0604020202020204" charset="0"/>
                <a:cs typeface="Tajawal" panose="020B0604020202020204" charset="0"/>
              </a:rPr>
              <a:t>flex items will wrap onto multiple lines </a:t>
            </a:r>
            <a:r>
              <a:rPr lang="en-GB" sz="2400" b="0" i="0" dirty="0">
                <a:solidFill>
                  <a:schemeClr val="bg1"/>
                </a:solidFill>
                <a:effectLst/>
                <a:latin typeface="Tajawal" panose="020B0604020202020204" charset="0"/>
                <a:cs typeface="Tajawal" panose="020B0604020202020204" charset="0"/>
              </a:rPr>
              <a:t>from </a:t>
            </a:r>
            <a:r>
              <a:rPr lang="en-GB" b="0" i="0" dirty="0">
                <a:solidFill>
                  <a:schemeClr val="bg1"/>
                </a:solidFill>
                <a:effectLst/>
                <a:latin typeface="Tajawal" panose="020B0604020202020204" charset="0"/>
                <a:cs typeface="Tajawal" panose="020B0604020202020204" charset="0"/>
              </a:rPr>
              <a:t>bottom to top.</a:t>
            </a:r>
            <a:endParaRPr dirty="0">
              <a:solidFill>
                <a:schemeClr val="bg1"/>
              </a:solidFill>
              <a:latin typeface="Tajawal" panose="020B0604020202020204" charset="0"/>
              <a:cs typeface="Tajawal" panose="020B0604020202020204" charset="0"/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C3177B8-AAFB-3BBA-86D0-DCD332427BA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76925" y="2117725"/>
            <a:ext cx="5281613" cy="380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9071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616;p36">
            <a:extLst>
              <a:ext uri="{FF2B5EF4-FFF2-40B4-BE49-F238E27FC236}">
                <a16:creationId xmlns:a16="http://schemas.microsoft.com/office/drawing/2014/main" id="{F1588A58-CE9F-4FF4-18BB-A32A5DAC4E1F}"/>
              </a:ext>
            </a:extLst>
          </p:cNvPr>
          <p:cNvSpPr txBox="1">
            <a:spLocks noGrp="1"/>
          </p:cNvSpPr>
          <p:nvPr>
            <p:ph sz="half" idx="1"/>
          </p:nvPr>
        </p:nvSpPr>
        <p:spPr>
          <a:xfrm>
            <a:off x="1066800" y="2117725"/>
            <a:ext cx="4810125" cy="375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73D40"/>
              </a:buClr>
              <a:buSzPts val="600"/>
              <a:buFont typeface="Arial"/>
              <a:buNone/>
            </a:pPr>
            <a:r>
              <a:rPr lang="en-US" sz="2400" b="0" i="0" dirty="0">
                <a:effectLst/>
                <a:latin typeface="SFMono-Regular"/>
              </a:rPr>
              <a:t>.container</a:t>
            </a:r>
            <a:r>
              <a:rPr lang="en-US" sz="2400" b="0" i="0" dirty="0">
                <a:solidFill>
                  <a:srgbClr val="F5D67B"/>
                </a:solidFill>
                <a:effectLst/>
                <a:latin typeface="SFMono-Regular"/>
              </a:rPr>
              <a:t> </a:t>
            </a:r>
            <a:r>
              <a:rPr lang="en-US" sz="2400" b="0" i="0" dirty="0">
                <a:solidFill>
                  <a:srgbClr val="FF0000"/>
                </a:solidFill>
                <a:effectLst/>
                <a:latin typeface="SFMono-Regular"/>
              </a:rPr>
              <a:t>{</a:t>
            </a:r>
            <a:r>
              <a:rPr lang="en-US" sz="2400" b="0" i="0" dirty="0">
                <a:solidFill>
                  <a:srgbClr val="F5D67B"/>
                </a:solidFill>
                <a:effectLst/>
                <a:latin typeface="SFMono-Regular"/>
              </a:rPr>
              <a:t> </a:t>
            </a:r>
            <a:r>
              <a:rPr lang="en-US" sz="2400" b="0" i="0" dirty="0">
                <a:solidFill>
                  <a:srgbClr val="FF0000"/>
                </a:solidFill>
                <a:effectLst/>
                <a:latin typeface="SFMono-Regular"/>
              </a:rPr>
              <a:t>justify-content</a:t>
            </a:r>
            <a:r>
              <a:rPr lang="en-US" sz="2400" b="0" i="0" dirty="0">
                <a:solidFill>
                  <a:srgbClr val="72E0D1"/>
                </a:solidFill>
                <a:effectLst/>
                <a:latin typeface="SFMono-Regular"/>
              </a:rPr>
              <a:t>:</a:t>
            </a:r>
            <a:r>
              <a:rPr lang="en-US" sz="2400" b="0" i="0" dirty="0">
                <a:solidFill>
                  <a:srgbClr val="F5D67B"/>
                </a:solidFill>
                <a:effectLst/>
                <a:latin typeface="SFMono-Regular"/>
              </a:rPr>
              <a:t> </a:t>
            </a:r>
            <a:r>
              <a:rPr lang="en-US" sz="2400" b="0" i="0" dirty="0">
                <a:effectLst/>
                <a:latin typeface="SFMono-Regular"/>
              </a:rPr>
              <a:t>flex-start</a:t>
            </a:r>
            <a:r>
              <a:rPr lang="en-US" sz="2400" b="0" i="0" dirty="0">
                <a:solidFill>
                  <a:srgbClr val="F5D67B"/>
                </a:solidFill>
                <a:effectLst/>
                <a:latin typeface="SFMono-Regular"/>
              </a:rPr>
              <a:t> </a:t>
            </a:r>
            <a:r>
              <a:rPr lang="en-US" sz="2400" b="0" i="0" dirty="0">
                <a:effectLst/>
                <a:latin typeface="SFMono-Regular"/>
              </a:rPr>
              <a:t>|</a:t>
            </a:r>
            <a:r>
              <a:rPr lang="en-US" sz="2400" b="0" i="0" dirty="0">
                <a:solidFill>
                  <a:srgbClr val="F5D67B"/>
                </a:solidFill>
                <a:effectLst/>
                <a:latin typeface="SFMono-Regular"/>
              </a:rPr>
              <a:t> </a:t>
            </a:r>
            <a:r>
              <a:rPr lang="en-US" sz="2400" b="0" i="0" dirty="0">
                <a:effectLst/>
                <a:latin typeface="SFMono-Regular"/>
              </a:rPr>
              <a:t>flex-end</a:t>
            </a:r>
            <a:r>
              <a:rPr lang="en-US" sz="2400" b="0" i="0" dirty="0">
                <a:solidFill>
                  <a:srgbClr val="F5D67B"/>
                </a:solidFill>
                <a:effectLst/>
                <a:latin typeface="SFMono-Regular"/>
              </a:rPr>
              <a:t> </a:t>
            </a:r>
            <a:r>
              <a:rPr lang="en-US" sz="2400" b="0" i="0" dirty="0">
                <a:effectLst/>
                <a:latin typeface="SFMono-Regular"/>
              </a:rPr>
              <a:t>|</a:t>
            </a:r>
            <a:r>
              <a:rPr lang="en-US" sz="2400" b="0" i="0" dirty="0">
                <a:solidFill>
                  <a:srgbClr val="F5D67B"/>
                </a:solidFill>
                <a:effectLst/>
                <a:latin typeface="SFMono-Regular"/>
              </a:rPr>
              <a:t> </a:t>
            </a:r>
            <a:r>
              <a:rPr lang="en-US" sz="2400" b="0" i="0" dirty="0">
                <a:effectLst/>
                <a:latin typeface="SFMono-Regular"/>
              </a:rPr>
              <a:t>center</a:t>
            </a:r>
            <a:r>
              <a:rPr lang="en-US" sz="2400" b="0" i="0" dirty="0">
                <a:solidFill>
                  <a:srgbClr val="F5D67B"/>
                </a:solidFill>
                <a:effectLst/>
                <a:latin typeface="SFMono-Regular"/>
              </a:rPr>
              <a:t> </a:t>
            </a:r>
            <a:r>
              <a:rPr lang="en-US" sz="2400" b="0" i="0" dirty="0">
                <a:effectLst/>
                <a:latin typeface="SFMono-Regular"/>
              </a:rPr>
              <a:t>|</a:t>
            </a:r>
            <a:r>
              <a:rPr lang="en-US" sz="2400" b="0" i="0" dirty="0">
                <a:solidFill>
                  <a:srgbClr val="F5D67B"/>
                </a:solidFill>
                <a:effectLst/>
                <a:latin typeface="SFMono-Regular"/>
              </a:rPr>
              <a:t> </a:t>
            </a:r>
            <a:r>
              <a:rPr lang="en-US" sz="2400" b="0" i="0" dirty="0">
                <a:effectLst/>
                <a:latin typeface="SFMono-Regular"/>
              </a:rPr>
              <a:t>space-between</a:t>
            </a:r>
            <a:r>
              <a:rPr lang="en-US" sz="2400" b="0" i="0" dirty="0">
                <a:solidFill>
                  <a:srgbClr val="F5D67B"/>
                </a:solidFill>
                <a:effectLst/>
                <a:latin typeface="SFMono-Regular"/>
              </a:rPr>
              <a:t> </a:t>
            </a:r>
            <a:r>
              <a:rPr lang="en-US" sz="2400" b="0" i="0" dirty="0">
                <a:effectLst/>
                <a:latin typeface="SFMono-Regular"/>
              </a:rPr>
              <a:t>|</a:t>
            </a:r>
            <a:r>
              <a:rPr lang="en-US" sz="2400" b="0" i="0" dirty="0">
                <a:solidFill>
                  <a:srgbClr val="F5D67B"/>
                </a:solidFill>
                <a:effectLst/>
                <a:latin typeface="SFMono-Regular"/>
              </a:rPr>
              <a:t> </a:t>
            </a:r>
            <a:r>
              <a:rPr lang="en-US" sz="2400" b="0" i="0" dirty="0">
                <a:effectLst/>
                <a:latin typeface="SFMono-Regular"/>
              </a:rPr>
              <a:t>space-around</a:t>
            </a:r>
            <a:r>
              <a:rPr lang="en-US" sz="2400" b="0" i="0" dirty="0">
                <a:solidFill>
                  <a:srgbClr val="F5D67B"/>
                </a:solidFill>
                <a:effectLst/>
                <a:latin typeface="SFMono-Regular"/>
              </a:rPr>
              <a:t> </a:t>
            </a:r>
            <a:r>
              <a:rPr lang="en-US" sz="2400" b="0" i="0" dirty="0">
                <a:effectLst/>
                <a:latin typeface="SFMono-Regular"/>
              </a:rPr>
              <a:t>|</a:t>
            </a:r>
            <a:r>
              <a:rPr lang="en-US" sz="2400" b="0" i="0" dirty="0">
                <a:solidFill>
                  <a:srgbClr val="F5D67B"/>
                </a:solidFill>
                <a:effectLst/>
                <a:latin typeface="SFMono-Regular"/>
              </a:rPr>
              <a:t> </a:t>
            </a:r>
            <a:r>
              <a:rPr lang="en-US" sz="2400" b="0" i="0" dirty="0">
                <a:effectLst/>
                <a:latin typeface="SFMono-Regular"/>
              </a:rPr>
              <a:t>space-evenly | start | end | left | right ... + safe | unsafe</a:t>
            </a:r>
            <a:r>
              <a:rPr lang="en-US" sz="2400" b="0" i="0" dirty="0">
                <a:solidFill>
                  <a:srgbClr val="FF0000"/>
                </a:solidFill>
                <a:effectLst/>
                <a:latin typeface="SFMono-Regular"/>
              </a:rPr>
              <a:t>; }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73D40"/>
              </a:buClr>
              <a:buSzPts val="600"/>
              <a:buFont typeface="Arial"/>
              <a:buNone/>
            </a:pPr>
            <a:endParaRPr lang="en-US" sz="2400" dirty="0"/>
          </a:p>
          <a:p>
            <a:pPr marL="0" indent="0">
              <a:buClr>
                <a:schemeClr val="tx2">
                  <a:lumMod val="75000"/>
                </a:schemeClr>
              </a:buClr>
              <a:buSzPts val="600"/>
              <a:buNone/>
            </a:pPr>
            <a:r>
              <a:rPr lang="en-US" sz="2400" dirty="0"/>
              <a:t>It arrange content horizontally.</a:t>
            </a:r>
          </a:p>
        </p:txBody>
      </p:sp>
      <p:sp>
        <p:nvSpPr>
          <p:cNvPr id="4" name="Google Shape;2615;p36">
            <a:extLst>
              <a:ext uri="{FF2B5EF4-FFF2-40B4-BE49-F238E27FC236}">
                <a16:creationId xmlns:a16="http://schemas.microsoft.com/office/drawing/2014/main" id="{25566044-DEDE-3A32-7291-EC9988559BF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66800" y="936625"/>
            <a:ext cx="10091738" cy="95408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5400" dirty="0"/>
              <a:t>j</a:t>
            </a:r>
            <a:r>
              <a:rPr lang="en" sz="5400" dirty="0"/>
              <a:t>ustify-content</a:t>
            </a:r>
            <a:endParaRPr sz="5400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90FB4080-667B-B8D7-45E8-5A8CFDB9352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15077" y="675141"/>
            <a:ext cx="5180237" cy="5507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460490"/>
      </p:ext>
    </p:extLst>
  </p:cSld>
  <p:clrMapOvr>
    <a:masterClrMapping/>
  </p:clrMapOvr>
</p:sld>
</file>

<file path=ppt/theme/theme1.xml><?xml version="1.0" encoding="utf-8"?>
<a:theme xmlns:a="http://schemas.openxmlformats.org/drawingml/2006/main" name="SwellVTI">
  <a:themeElements>
    <a:clrScheme name="Swell">
      <a:dk1>
        <a:sysClr val="windowText" lastClr="000000"/>
      </a:dk1>
      <a:lt1>
        <a:sysClr val="window" lastClr="FFFFFF"/>
      </a:lt1>
      <a:dk2>
        <a:srgbClr val="233B47"/>
      </a:dk2>
      <a:lt2>
        <a:srgbClr val="FEEFD9"/>
      </a:lt2>
      <a:accent1>
        <a:srgbClr val="16AEA7"/>
      </a:accent1>
      <a:accent2>
        <a:srgbClr val="618F88"/>
      </a:accent2>
      <a:accent3>
        <a:srgbClr val="7A9973"/>
      </a:accent3>
      <a:accent4>
        <a:srgbClr val="8AAE8E"/>
      </a:accent4>
      <a:accent5>
        <a:srgbClr val="EB8F60"/>
      </a:accent5>
      <a:accent6>
        <a:srgbClr val="E57A6F"/>
      </a:accent6>
      <a:hlink>
        <a:srgbClr val="13968F"/>
      </a:hlink>
      <a:folHlink>
        <a:srgbClr val="E56152"/>
      </a:folHlink>
    </a:clrScheme>
    <a:fontScheme name="Neue Haas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wellVTI" id="{8361A04D-931A-43DC-973B-1B0B1DD5DECC}" vid="{6DDB23E8-D18E-4BDA-98D6-324466149EB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</TotalTime>
  <Words>757</Words>
  <Application>Microsoft Office PowerPoint</Application>
  <PresentationFormat>Widescreen</PresentationFormat>
  <Paragraphs>78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Blanco</vt:lpstr>
      <vt:lpstr>Neue Haas Grotesk Text Pro</vt:lpstr>
      <vt:lpstr>SFMono-Regular</vt:lpstr>
      <vt:lpstr>Tajawal</vt:lpstr>
      <vt:lpstr>SwellVTI</vt:lpstr>
      <vt:lpstr>PowerPoint Presentation</vt:lpstr>
      <vt:lpstr>What is Flexbox?</vt:lpstr>
      <vt:lpstr>Basics and Terminology - 01</vt:lpstr>
      <vt:lpstr>Basics and Terminology - 02</vt:lpstr>
      <vt:lpstr>Basics and Terminology - 03</vt:lpstr>
      <vt:lpstr>Properties of parent container</vt:lpstr>
      <vt:lpstr>flex direction</vt:lpstr>
      <vt:lpstr>flex-wrap</vt:lpstr>
      <vt:lpstr>justify-content</vt:lpstr>
      <vt:lpstr>align-items</vt:lpstr>
      <vt:lpstr>align-content</vt:lpstr>
      <vt:lpstr>gap, row-gap, column-gap</vt:lpstr>
      <vt:lpstr>Properties of Child container</vt:lpstr>
      <vt:lpstr>order</vt:lpstr>
      <vt:lpstr>flex-grow</vt:lpstr>
      <vt:lpstr>flex-shrink</vt:lpstr>
      <vt:lpstr>flex</vt:lpstr>
      <vt:lpstr>align-self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21-arid-737</dc:creator>
  <cp:lastModifiedBy>21-arid-737</cp:lastModifiedBy>
  <cp:revision>10</cp:revision>
  <dcterms:created xsi:type="dcterms:W3CDTF">2023-03-13T19:18:33Z</dcterms:created>
  <dcterms:modified xsi:type="dcterms:W3CDTF">2023-03-14T18:00:08Z</dcterms:modified>
</cp:coreProperties>
</file>